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Inter"/>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THB21TiuqjOVPQkaOl5z8O6Xv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font" Target="fonts/Inter-bold.fntdata"/><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Nell’ istante in cui il GRF passa per il centro di rotazione articolare</a:t>
            </a:r>
            <a:endParaRPr/>
          </a:p>
        </p:txBody>
      </p:sp>
      <p:sp>
        <p:nvSpPr>
          <p:cNvPr id="191" name="Google Shape;19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it-IT"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Non è necessario imparare gli stadi di gravità (tabella) </a:t>
            </a:r>
            <a:endParaRPr/>
          </a:p>
        </p:txBody>
      </p:sp>
      <p:sp>
        <p:nvSpPr>
          <p:cNvPr id="283" name="Google Shape;2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Non è necessario imparare gli stadi di gravità (tabella) </a:t>
            </a:r>
            <a:endParaRPr/>
          </a:p>
        </p:txBody>
      </p:sp>
      <p:sp>
        <p:nvSpPr>
          <p:cNvPr id="297" name="Google Shape;29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il centro di gravità è il punto in cui passa la retta di azione del peso complessivo di un corpo; nell'uomo adulto di costituzione e proporzioni medie ed in stazione eretta si trova all'incirca al 57% dell'altezza totale (55% nella donna) che coincide con la prima o seconda vertebra sacrale o di poco al di sotto dell' ombelico. Un corpo sarà tanto più stabile quanto più il baricentro è basso.</a:t>
            </a:r>
            <a:endParaRPr/>
          </a:p>
          <a:p>
            <a:pPr indent="0" lvl="0" marL="0" rtl="0" algn="l">
              <a:spcBef>
                <a:spcPts val="0"/>
              </a:spcBef>
              <a:spcAft>
                <a:spcPts val="0"/>
              </a:spcAft>
              <a:buNone/>
            </a:pPr>
            <a:r>
              <a:rPr lang="it-IT"/>
              <a:t>2: I fattori che determinano ed incidono su questa condizione (rendendo la posizione ed i movimenti più o meno stabili) sono i seguenti: </a:t>
            </a:r>
            <a:endParaRPr/>
          </a:p>
          <a:p>
            <a:pPr indent="-171450" lvl="0" marL="171450" rtl="0" algn="l">
              <a:spcBef>
                <a:spcPts val="0"/>
              </a:spcBef>
              <a:spcAft>
                <a:spcPts val="0"/>
              </a:spcAft>
              <a:buClr>
                <a:schemeClr val="dk1"/>
              </a:buClr>
              <a:buSzPts val="1200"/>
              <a:buFont typeface="Calibri"/>
              <a:buChar char="-"/>
            </a:pPr>
            <a:r>
              <a:rPr lang="it-IT"/>
              <a:t>Dimensioni dei segmenti corporei</a:t>
            </a:r>
            <a:endParaRPr/>
          </a:p>
          <a:p>
            <a:pPr indent="-171450" lvl="0" marL="171450" rtl="0" algn="l">
              <a:spcBef>
                <a:spcPts val="0"/>
              </a:spcBef>
              <a:spcAft>
                <a:spcPts val="0"/>
              </a:spcAft>
              <a:buClr>
                <a:schemeClr val="dk1"/>
              </a:buClr>
              <a:buSzPts val="1200"/>
              <a:buFont typeface="Calibri"/>
              <a:buChar char="-"/>
            </a:pPr>
            <a:r>
              <a:rPr lang="it-IT"/>
              <a:t>La linea di proiezione del baricentro a terra.</a:t>
            </a:r>
            <a:endParaRPr/>
          </a:p>
          <a:p>
            <a:pPr indent="-171450" lvl="0" marL="171450" rtl="0" algn="l">
              <a:spcBef>
                <a:spcPts val="0"/>
              </a:spcBef>
              <a:spcAft>
                <a:spcPts val="0"/>
              </a:spcAft>
              <a:buClr>
                <a:schemeClr val="dk1"/>
              </a:buClr>
              <a:buSzPts val="1200"/>
              <a:buFont typeface="Calibri"/>
              <a:buChar char="-"/>
            </a:pPr>
            <a:r>
              <a:rPr lang="it-IT"/>
              <a:t>Dimensione e l'orientamento della base di appoggio (quanto più è ampia ed orientata verso la direzione del possibile «squilibrio» tanto più ci consente un mantenimento della condizione fondamentale</a:t>
            </a:r>
            <a:endParaRPr/>
          </a:p>
          <a:p>
            <a:pPr indent="-95250" lvl="0" marL="171450" rtl="0" algn="l">
              <a:spcBef>
                <a:spcPts val="0"/>
              </a:spcBef>
              <a:spcAft>
                <a:spcPts val="0"/>
              </a:spcAft>
              <a:buClr>
                <a:schemeClr val="dk1"/>
              </a:buClr>
              <a:buSzPts val="1200"/>
              <a:buFont typeface="Calibri"/>
              <a:buNone/>
            </a:pPr>
            <a:r>
              <a:t/>
            </a:r>
            <a:endParaRPr/>
          </a:p>
        </p:txBody>
      </p:sp>
      <p:sp>
        <p:nvSpPr>
          <p:cNvPr id="121" name="Google Shape;12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it-IT"/>
              <a:t>1: Il modello del pendolo inverso viene utilizzato non solo nella deambulazione, ma anche per descrivere le reazioni del soggetto ad una perturbazione della postura eretta; di fatto si rappresenta il corpo come un unico segmento incernierato alla caviglia con massa concentrata nel baricentro. L’utilizzo di tale modello è alla base della posturografia (non oggetto di esame) </a:t>
            </a:r>
            <a:endParaRPr/>
          </a:p>
          <a:p>
            <a:pPr indent="0" lvl="0" marL="0" rtl="0" algn="l">
              <a:spcBef>
                <a:spcPts val="0"/>
              </a:spcBef>
              <a:spcAft>
                <a:spcPts val="0"/>
              </a:spcAft>
              <a:buClr>
                <a:schemeClr val="dk1"/>
              </a:buClr>
              <a:buSzPts val="1200"/>
              <a:buFont typeface="Calibri"/>
              <a:buNone/>
            </a:pPr>
            <a:r>
              <a:rPr lang="it-IT"/>
              <a:t>2: </a:t>
            </a:r>
            <a:r>
              <a:rPr b="0" i="0" lang="it-IT" sz="1200" u="none" cap="none" strike="noStrike">
                <a:solidFill>
                  <a:srgbClr val="000000"/>
                </a:solidFill>
                <a:latin typeface="Calibri"/>
                <a:ea typeface="Calibri"/>
                <a:cs typeface="Calibri"/>
                <a:sym typeface="Calibri"/>
              </a:rPr>
              <a:t>A questo scambio energetico può contribuire, soprattutto nella corsa, anche la restituzione di energia elastica immagazzinata dalle strutture muscolo-tendinee. </a:t>
            </a:r>
            <a:endParaRPr/>
          </a:p>
        </p:txBody>
      </p:sp>
      <p:sp>
        <p:nvSpPr>
          <p:cNvPr id="130" name="Google Shape;1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Naturalmente non esiste una grf per la fase di swing (mentre nell’ arto controlaterale si!). In fase di swing però è sbagliato dire che non agiscano forze esterne (c’è sempre la gravità!)  </a:t>
            </a:r>
            <a:endParaRPr/>
          </a:p>
        </p:txBody>
      </p:sp>
      <p:sp>
        <p:nvSpPr>
          <p:cNvPr id="139" name="Google Shape;1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l’ andamento negativo-positivo è data da fatto che nella prima fase di appoggio il corpo sta decelerando, nella seconda fase accelera. Si noti che l’ intensità della forza è stata rappresentata come percentuale rispetto al peso corporeo (questa procedura di normalizzazione consente la possibilità di confronto tra soggetti diversi)</a:t>
            </a:r>
            <a:endParaRPr/>
          </a:p>
        </p:txBody>
      </p:sp>
      <p:sp>
        <p:nvSpPr>
          <p:cNvPr id="149" name="Google Shape;14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Per valutare la posizione dei due CoP per ciascun piede nella fase di stance potrebbe essere utile esaminare i segnali elettromiografici dei muscoli agenti; nel caso della caviglia, ad esempio, se l’attività dei muscoli planta-flessori aumentasse, allora il CoP si sposterebbe in avanti</a:t>
            </a:r>
            <a:endParaRPr/>
          </a:p>
        </p:txBody>
      </p:sp>
      <p:sp>
        <p:nvSpPr>
          <p:cNvPr id="159" name="Google Shape;15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La potenza articolare è il prodotto tra momento articolare e velocità angolare del movimento, perciò quando la direzione del movimento coincide con la direzione del momento, si dice che l’articolazione sta generando potenza (durante il cammino, questa generazione è correlata ad una contrazione concentrica, il muscolo produce movimento). Viceversa se le direzioni sono opposte, l’articolazione sta assorbendo potenza, cioè, nel caso del cammino, vi è una contrazione eccentrica (il muscolo frena il movimento generato da forze esterne)</a:t>
            </a:r>
            <a:endParaRPr/>
          </a:p>
        </p:txBody>
      </p:sp>
      <p:sp>
        <p:nvSpPr>
          <p:cNvPr id="170" name="Google Shape;1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52.png"/><Relationship Id="rId7" Type="http://schemas.openxmlformats.org/officeDocument/2006/relationships/image" Target="../media/image19.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34.jpg"/><Relationship Id="rId5"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45.jpg"/><Relationship Id="rId5"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50.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grpSp>
        <p:nvGrpSpPr>
          <p:cNvPr id="88" name="Google Shape;88;p1"/>
          <p:cNvGrpSpPr/>
          <p:nvPr/>
        </p:nvGrpSpPr>
        <p:grpSpPr>
          <a:xfrm>
            <a:off x="0" y="0"/>
            <a:ext cx="12196668" cy="4570886"/>
            <a:chOff x="0" y="0"/>
            <a:chExt cx="12196668" cy="4570886"/>
          </a:xfrm>
        </p:grpSpPr>
        <p:sp>
          <p:nvSpPr>
            <p:cNvPr id="89" name="Google Shape;89;p1"/>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 name="Google Shape;91;p1"/>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3" name="Google Shape;93;p1"/>
          <p:cNvSpPr txBox="1"/>
          <p:nvPr>
            <p:ph type="ctrTitle"/>
          </p:nvPr>
        </p:nvSpPr>
        <p:spPr>
          <a:xfrm>
            <a:off x="363124" y="251167"/>
            <a:ext cx="9201290" cy="326313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it-IT" sz="9600">
                <a:solidFill>
                  <a:schemeClr val="lt1"/>
                </a:solidFill>
                <a:latin typeface="Calibri"/>
                <a:ea typeface="Calibri"/>
                <a:cs typeface="Calibri"/>
                <a:sym typeface="Calibri"/>
              </a:rPr>
              <a:t>Cenni di biomeccanica della deambulazione </a:t>
            </a:r>
            <a:endParaRPr b="1" sz="11500">
              <a:solidFill>
                <a:schemeClr val="lt1"/>
              </a:solidFill>
              <a:latin typeface="Calibri"/>
              <a:ea typeface="Calibri"/>
              <a:cs typeface="Calibri"/>
              <a:sym typeface="Calibri"/>
            </a:endParaRPr>
          </a:p>
        </p:txBody>
      </p:sp>
      <p:sp>
        <p:nvSpPr>
          <p:cNvPr id="94" name="Google Shape;94;p1"/>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95" name="Google Shape;95;p1"/>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pic>
        <p:nvPicPr>
          <p:cNvPr id="96" name="Google Shape;96;p1"/>
          <p:cNvPicPr preferRelativeResize="0"/>
          <p:nvPr/>
        </p:nvPicPr>
        <p:blipFill rotWithShape="1">
          <a:blip r:embed="rId4">
            <a:alphaModFix/>
          </a:blip>
          <a:srcRect b="0" l="0" r="0" t="0"/>
          <a:stretch/>
        </p:blipFill>
        <p:spPr>
          <a:xfrm>
            <a:off x="8043232" y="2594972"/>
            <a:ext cx="4046567" cy="18695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0" y="18255"/>
            <a:ext cx="10515600" cy="9418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MOMENTI e POTENZE ARTICOLARI</a:t>
            </a:r>
            <a:endParaRPr/>
          </a:p>
        </p:txBody>
      </p:sp>
      <p:pic>
        <p:nvPicPr>
          <p:cNvPr id="186" name="Google Shape;186;p10"/>
          <p:cNvPicPr preferRelativeResize="0"/>
          <p:nvPr/>
        </p:nvPicPr>
        <p:blipFill rotWithShape="1">
          <a:blip r:embed="rId3">
            <a:alphaModFix/>
          </a:blip>
          <a:srcRect b="0" l="0" r="0" t="0"/>
          <a:stretch/>
        </p:blipFill>
        <p:spPr>
          <a:xfrm>
            <a:off x="204199" y="1429079"/>
            <a:ext cx="7347937" cy="4476421"/>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8098979" y="2203778"/>
            <a:ext cx="3888822" cy="29270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type="title"/>
          </p:nvPr>
        </p:nvSpPr>
        <p:spPr>
          <a:xfrm>
            <a:off x="0" y="-350045"/>
            <a:ext cx="9347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Momenti e potenze articolari: </a:t>
            </a:r>
            <a:r>
              <a:rPr b="1" lang="it-IT">
                <a:latin typeface="Calibri"/>
                <a:ea typeface="Calibri"/>
                <a:cs typeface="Calibri"/>
                <a:sym typeface="Calibri"/>
              </a:rPr>
              <a:t>caviglia</a:t>
            </a:r>
            <a:endParaRPr/>
          </a:p>
        </p:txBody>
      </p:sp>
      <p:pic>
        <p:nvPicPr>
          <p:cNvPr id="194" name="Google Shape;194;p11"/>
          <p:cNvPicPr preferRelativeResize="0"/>
          <p:nvPr/>
        </p:nvPicPr>
        <p:blipFill rotWithShape="1">
          <a:blip r:embed="rId3">
            <a:alphaModFix/>
          </a:blip>
          <a:srcRect b="0" l="0" r="0" t="0"/>
          <a:stretch/>
        </p:blipFill>
        <p:spPr>
          <a:xfrm>
            <a:off x="4111896" y="1902507"/>
            <a:ext cx="2590694" cy="1652893"/>
          </a:xfrm>
          <a:prstGeom prst="rect">
            <a:avLst/>
          </a:prstGeom>
          <a:noFill/>
          <a:ln>
            <a:noFill/>
          </a:ln>
        </p:spPr>
      </p:pic>
      <p:pic>
        <p:nvPicPr>
          <p:cNvPr id="195" name="Google Shape;195;p11"/>
          <p:cNvPicPr preferRelativeResize="0"/>
          <p:nvPr/>
        </p:nvPicPr>
        <p:blipFill rotWithShape="1">
          <a:blip r:embed="rId4">
            <a:alphaModFix/>
          </a:blip>
          <a:srcRect b="0" l="0" r="0" t="0"/>
          <a:stretch/>
        </p:blipFill>
        <p:spPr>
          <a:xfrm>
            <a:off x="2103572" y="1865971"/>
            <a:ext cx="1856484" cy="1701385"/>
          </a:xfrm>
          <a:prstGeom prst="rect">
            <a:avLst/>
          </a:prstGeom>
          <a:noFill/>
          <a:ln>
            <a:noFill/>
          </a:ln>
        </p:spPr>
      </p:pic>
      <p:sp>
        <p:nvSpPr>
          <p:cNvPr id="196" name="Google Shape;196;p11"/>
          <p:cNvSpPr txBox="1"/>
          <p:nvPr/>
        </p:nvSpPr>
        <p:spPr>
          <a:xfrm>
            <a:off x="48304" y="1208180"/>
            <a:ext cx="55607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Calibri"/>
                <a:ea typeface="Calibri"/>
                <a:cs typeface="Calibri"/>
                <a:sym typeface="Calibri"/>
              </a:rPr>
              <a:t>Fase di contatto ed accettazione del carico</a:t>
            </a:r>
            <a:endParaRPr/>
          </a:p>
        </p:txBody>
      </p:sp>
      <p:pic>
        <p:nvPicPr>
          <p:cNvPr id="197" name="Google Shape;197;p11"/>
          <p:cNvPicPr preferRelativeResize="0"/>
          <p:nvPr/>
        </p:nvPicPr>
        <p:blipFill rotWithShape="1">
          <a:blip r:embed="rId5">
            <a:alphaModFix/>
          </a:blip>
          <a:srcRect b="0" l="0" r="0" t="0"/>
          <a:stretch/>
        </p:blipFill>
        <p:spPr>
          <a:xfrm>
            <a:off x="95248" y="1877364"/>
            <a:ext cx="1856484" cy="1441505"/>
          </a:xfrm>
          <a:prstGeom prst="rect">
            <a:avLst/>
          </a:prstGeom>
          <a:noFill/>
          <a:ln>
            <a:noFill/>
          </a:ln>
        </p:spPr>
      </p:pic>
      <p:sp>
        <p:nvSpPr>
          <p:cNvPr id="198" name="Google Shape;198;p11"/>
          <p:cNvSpPr txBox="1"/>
          <p:nvPr/>
        </p:nvSpPr>
        <p:spPr>
          <a:xfrm>
            <a:off x="7098258" y="1417732"/>
            <a:ext cx="4991703"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La GFR passa posteriormente al centro di rotazione della caviglia 🡪 genera momento esterno planti-flessorio, risposta con momento in dorsoflessione, lavoro eccentrico (potenza articolare assorbita) </a:t>
            </a:r>
            <a:endParaRPr sz="2000">
              <a:solidFill>
                <a:schemeClr val="dk1"/>
              </a:solidFill>
              <a:latin typeface="Calibri"/>
              <a:ea typeface="Calibri"/>
              <a:cs typeface="Calibri"/>
              <a:sym typeface="Calibri"/>
            </a:endParaRPr>
          </a:p>
        </p:txBody>
      </p:sp>
      <p:sp>
        <p:nvSpPr>
          <p:cNvPr id="199" name="Google Shape;199;p11"/>
          <p:cNvSpPr txBox="1"/>
          <p:nvPr/>
        </p:nvSpPr>
        <p:spPr>
          <a:xfrm>
            <a:off x="48304" y="4368949"/>
            <a:ext cx="622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Calibri"/>
                <a:ea typeface="Calibri"/>
                <a:cs typeface="Calibri"/>
                <a:sym typeface="Calibri"/>
              </a:rPr>
              <a:t>Fase di appoggio intermedio</a:t>
            </a:r>
            <a:r>
              <a:rPr b="1" baseline="30000" lang="it-IT" sz="2400">
                <a:solidFill>
                  <a:schemeClr val="dk1"/>
                </a:solidFill>
                <a:latin typeface="Calibri"/>
                <a:ea typeface="Calibri"/>
                <a:cs typeface="Calibri"/>
                <a:sym typeface="Calibri"/>
              </a:rPr>
              <a:t>1</a:t>
            </a:r>
            <a:endParaRPr b="1" sz="1800">
              <a:solidFill>
                <a:schemeClr val="dk1"/>
              </a:solidFill>
              <a:latin typeface="Calibri"/>
              <a:ea typeface="Calibri"/>
              <a:cs typeface="Calibri"/>
              <a:sym typeface="Calibri"/>
            </a:endParaRPr>
          </a:p>
        </p:txBody>
      </p:sp>
      <p:pic>
        <p:nvPicPr>
          <p:cNvPr id="200" name="Google Shape;200;p11"/>
          <p:cNvPicPr preferRelativeResize="0"/>
          <p:nvPr/>
        </p:nvPicPr>
        <p:blipFill rotWithShape="1">
          <a:blip r:embed="rId6">
            <a:alphaModFix/>
          </a:blip>
          <a:srcRect b="0" l="0" r="0" t="0"/>
          <a:stretch/>
        </p:blipFill>
        <p:spPr>
          <a:xfrm>
            <a:off x="95248" y="5082381"/>
            <a:ext cx="2004802" cy="1522324"/>
          </a:xfrm>
          <a:prstGeom prst="rect">
            <a:avLst/>
          </a:prstGeom>
          <a:noFill/>
          <a:ln>
            <a:noFill/>
          </a:ln>
        </p:spPr>
      </p:pic>
      <p:pic>
        <p:nvPicPr>
          <p:cNvPr id="201" name="Google Shape;201;p11"/>
          <p:cNvPicPr preferRelativeResize="0"/>
          <p:nvPr/>
        </p:nvPicPr>
        <p:blipFill rotWithShape="1">
          <a:blip r:embed="rId7">
            <a:alphaModFix/>
          </a:blip>
          <a:srcRect b="0" l="0" r="0" t="0"/>
          <a:stretch/>
        </p:blipFill>
        <p:spPr>
          <a:xfrm>
            <a:off x="2196470" y="5027458"/>
            <a:ext cx="1915426" cy="1706471"/>
          </a:xfrm>
          <a:prstGeom prst="rect">
            <a:avLst/>
          </a:prstGeom>
          <a:noFill/>
          <a:ln>
            <a:noFill/>
          </a:ln>
        </p:spPr>
      </p:pic>
      <p:pic>
        <p:nvPicPr>
          <p:cNvPr id="202" name="Google Shape;202;p11"/>
          <p:cNvPicPr preferRelativeResize="0"/>
          <p:nvPr/>
        </p:nvPicPr>
        <p:blipFill rotWithShape="1">
          <a:blip r:embed="rId8">
            <a:alphaModFix/>
          </a:blip>
          <a:srcRect b="0" l="0" r="0" t="0"/>
          <a:stretch/>
        </p:blipFill>
        <p:spPr>
          <a:xfrm>
            <a:off x="4244611" y="5122378"/>
            <a:ext cx="2457979" cy="1573384"/>
          </a:xfrm>
          <a:prstGeom prst="rect">
            <a:avLst/>
          </a:prstGeom>
          <a:noFill/>
          <a:ln>
            <a:noFill/>
          </a:ln>
        </p:spPr>
      </p:pic>
      <p:sp>
        <p:nvSpPr>
          <p:cNvPr id="203" name="Google Shape;203;p11"/>
          <p:cNvSpPr txBox="1"/>
          <p:nvPr/>
        </p:nvSpPr>
        <p:spPr>
          <a:xfrm>
            <a:off x="7098258" y="5137458"/>
            <a:ext cx="45349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Il momento esterno si annulla, in quanto il braccio risulta nullo</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txBox="1"/>
          <p:nvPr>
            <p:ph type="title"/>
          </p:nvPr>
        </p:nvSpPr>
        <p:spPr>
          <a:xfrm>
            <a:off x="0" y="-350045"/>
            <a:ext cx="9347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Momenti e potenze articolari: </a:t>
            </a:r>
            <a:r>
              <a:rPr b="1" lang="it-IT">
                <a:latin typeface="Calibri"/>
                <a:ea typeface="Calibri"/>
                <a:cs typeface="Calibri"/>
                <a:sym typeface="Calibri"/>
              </a:rPr>
              <a:t>caviglia</a:t>
            </a:r>
            <a:endParaRPr/>
          </a:p>
        </p:txBody>
      </p:sp>
      <p:sp>
        <p:nvSpPr>
          <p:cNvPr id="210" name="Google Shape;210;p12"/>
          <p:cNvSpPr txBox="1"/>
          <p:nvPr/>
        </p:nvSpPr>
        <p:spPr>
          <a:xfrm>
            <a:off x="48304" y="1208180"/>
            <a:ext cx="51997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Calibri"/>
                <a:ea typeface="Calibri"/>
                <a:cs typeface="Calibri"/>
                <a:sym typeface="Calibri"/>
              </a:rPr>
              <a:t>Fase di appoggio intermedio (avanzato)</a:t>
            </a:r>
            <a:endParaRPr/>
          </a:p>
        </p:txBody>
      </p:sp>
      <p:sp>
        <p:nvSpPr>
          <p:cNvPr id="211" name="Google Shape;211;p12"/>
          <p:cNvSpPr txBox="1"/>
          <p:nvPr/>
        </p:nvSpPr>
        <p:spPr>
          <a:xfrm>
            <a:off x="7347957" y="1498984"/>
            <a:ext cx="4471003"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La GFR passa anteriormente al centro di rotazione della caviglia 🡪 genera momento esterno dorsi-flessorio, risposta con momento in flessione plantare (tricipite sura), lavoro eccentrico in allungamento per controllare avanzamento della tibia sul piede (potenza articolare assorbita) </a:t>
            </a:r>
            <a:endParaRPr sz="2000">
              <a:solidFill>
                <a:schemeClr val="dk1"/>
              </a:solidFill>
              <a:latin typeface="Calibri"/>
              <a:ea typeface="Calibri"/>
              <a:cs typeface="Calibri"/>
              <a:sym typeface="Calibri"/>
            </a:endParaRPr>
          </a:p>
        </p:txBody>
      </p:sp>
      <p:sp>
        <p:nvSpPr>
          <p:cNvPr id="212" name="Google Shape;212;p12"/>
          <p:cNvSpPr txBox="1"/>
          <p:nvPr/>
        </p:nvSpPr>
        <p:spPr>
          <a:xfrm>
            <a:off x="48304" y="4053529"/>
            <a:ext cx="622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chemeClr val="dk1"/>
                </a:solidFill>
                <a:latin typeface="Calibri"/>
                <a:ea typeface="Calibri"/>
                <a:cs typeface="Calibri"/>
                <a:sym typeface="Calibri"/>
              </a:rPr>
              <a:t>Fase di appoggio terminale – Pre-swing</a:t>
            </a:r>
            <a:endParaRPr b="1" sz="1800">
              <a:solidFill>
                <a:schemeClr val="dk1"/>
              </a:solidFill>
              <a:latin typeface="Calibri"/>
              <a:ea typeface="Calibri"/>
              <a:cs typeface="Calibri"/>
              <a:sym typeface="Calibri"/>
            </a:endParaRPr>
          </a:p>
        </p:txBody>
      </p:sp>
      <p:pic>
        <p:nvPicPr>
          <p:cNvPr id="213" name="Google Shape;213;p12"/>
          <p:cNvPicPr preferRelativeResize="0"/>
          <p:nvPr/>
        </p:nvPicPr>
        <p:blipFill rotWithShape="1">
          <a:blip r:embed="rId3">
            <a:alphaModFix/>
          </a:blip>
          <a:srcRect b="0" l="0" r="0" t="0"/>
          <a:stretch/>
        </p:blipFill>
        <p:spPr>
          <a:xfrm>
            <a:off x="240697" y="1987708"/>
            <a:ext cx="2062900" cy="1542355"/>
          </a:xfrm>
          <a:prstGeom prst="rect">
            <a:avLst/>
          </a:prstGeom>
          <a:noFill/>
          <a:ln>
            <a:noFill/>
          </a:ln>
        </p:spPr>
      </p:pic>
      <p:pic>
        <p:nvPicPr>
          <p:cNvPr id="214" name="Google Shape;214;p12"/>
          <p:cNvPicPr preferRelativeResize="0"/>
          <p:nvPr/>
        </p:nvPicPr>
        <p:blipFill rotWithShape="1">
          <a:blip r:embed="rId4">
            <a:alphaModFix/>
          </a:blip>
          <a:srcRect b="0" l="0" r="0" t="0"/>
          <a:stretch/>
        </p:blipFill>
        <p:spPr>
          <a:xfrm>
            <a:off x="2430068" y="1942502"/>
            <a:ext cx="1856484" cy="1653155"/>
          </a:xfrm>
          <a:prstGeom prst="rect">
            <a:avLst/>
          </a:prstGeom>
          <a:noFill/>
          <a:ln>
            <a:noFill/>
          </a:ln>
        </p:spPr>
      </p:pic>
      <p:pic>
        <p:nvPicPr>
          <p:cNvPr id="215" name="Google Shape;215;p12"/>
          <p:cNvPicPr preferRelativeResize="0"/>
          <p:nvPr/>
        </p:nvPicPr>
        <p:blipFill rotWithShape="1">
          <a:blip r:embed="rId5">
            <a:alphaModFix/>
          </a:blip>
          <a:srcRect b="0" l="0" r="0" t="0"/>
          <a:stretch/>
        </p:blipFill>
        <p:spPr>
          <a:xfrm>
            <a:off x="4509809" y="1942502"/>
            <a:ext cx="2614891" cy="1647352"/>
          </a:xfrm>
          <a:prstGeom prst="rect">
            <a:avLst/>
          </a:prstGeom>
          <a:noFill/>
          <a:ln>
            <a:noFill/>
          </a:ln>
        </p:spPr>
      </p:pic>
      <p:pic>
        <p:nvPicPr>
          <p:cNvPr id="216" name="Google Shape;216;p12"/>
          <p:cNvPicPr preferRelativeResize="0"/>
          <p:nvPr/>
        </p:nvPicPr>
        <p:blipFill rotWithShape="1">
          <a:blip r:embed="rId6">
            <a:alphaModFix/>
          </a:blip>
          <a:srcRect b="0" l="0" r="0" t="0"/>
          <a:stretch/>
        </p:blipFill>
        <p:spPr>
          <a:xfrm>
            <a:off x="127699" y="4743022"/>
            <a:ext cx="2175898" cy="1581578"/>
          </a:xfrm>
          <a:prstGeom prst="rect">
            <a:avLst/>
          </a:prstGeom>
          <a:noFill/>
          <a:ln>
            <a:noFill/>
          </a:ln>
        </p:spPr>
      </p:pic>
      <p:pic>
        <p:nvPicPr>
          <p:cNvPr id="217" name="Google Shape;217;p12"/>
          <p:cNvPicPr preferRelativeResize="0"/>
          <p:nvPr/>
        </p:nvPicPr>
        <p:blipFill rotWithShape="1">
          <a:blip r:embed="rId7">
            <a:alphaModFix/>
          </a:blip>
          <a:srcRect b="0" l="0" r="0" t="0"/>
          <a:stretch/>
        </p:blipFill>
        <p:spPr>
          <a:xfrm>
            <a:off x="2415203" y="4633573"/>
            <a:ext cx="1886213" cy="1800476"/>
          </a:xfrm>
          <a:prstGeom prst="rect">
            <a:avLst/>
          </a:prstGeom>
          <a:noFill/>
          <a:ln>
            <a:noFill/>
          </a:ln>
        </p:spPr>
      </p:pic>
      <p:pic>
        <p:nvPicPr>
          <p:cNvPr id="218" name="Google Shape;218;p12"/>
          <p:cNvPicPr preferRelativeResize="0"/>
          <p:nvPr/>
        </p:nvPicPr>
        <p:blipFill rotWithShape="1">
          <a:blip r:embed="rId8">
            <a:alphaModFix/>
          </a:blip>
          <a:srcRect b="0" l="0" r="0" t="0"/>
          <a:stretch/>
        </p:blipFill>
        <p:spPr>
          <a:xfrm>
            <a:off x="4524673" y="4529612"/>
            <a:ext cx="2600027" cy="1920521"/>
          </a:xfrm>
          <a:prstGeom prst="rect">
            <a:avLst/>
          </a:prstGeom>
          <a:noFill/>
          <a:ln>
            <a:noFill/>
          </a:ln>
        </p:spPr>
      </p:pic>
      <p:sp>
        <p:nvSpPr>
          <p:cNvPr id="219" name="Google Shape;219;p12"/>
          <p:cNvSpPr txBox="1"/>
          <p:nvPr/>
        </p:nvSpPr>
        <p:spPr>
          <a:xfrm>
            <a:off x="7347956" y="4366487"/>
            <a:ext cx="4471003"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La GFR passa sempre anteriormente al centro di rotazione della caviglia 🡪 genera momento esterno dorsi-flessorio, risposta con momento in flessione plantare (tricipite sura), lavoro concentrico per generare propulsione (potenza articolare generata) </a:t>
            </a:r>
            <a:endParaRPr sz="2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3"/>
          <p:cNvPicPr preferRelativeResize="0"/>
          <p:nvPr/>
        </p:nvPicPr>
        <p:blipFill rotWithShape="1">
          <a:blip r:embed="rId3">
            <a:alphaModFix/>
          </a:blip>
          <a:srcRect b="0" l="0" r="0" t="0"/>
          <a:stretch/>
        </p:blipFill>
        <p:spPr>
          <a:xfrm>
            <a:off x="8207375" y="4872038"/>
            <a:ext cx="1924050" cy="1924050"/>
          </a:xfrm>
          <a:prstGeom prst="rect">
            <a:avLst/>
          </a:prstGeom>
          <a:noFill/>
          <a:ln>
            <a:noFill/>
          </a:ln>
        </p:spPr>
      </p:pic>
      <p:sp>
        <p:nvSpPr>
          <p:cNvPr id="225" name="Google Shape;225;p13"/>
          <p:cNvSpPr txBox="1"/>
          <p:nvPr>
            <p:ph type="title"/>
          </p:nvPr>
        </p:nvSpPr>
        <p:spPr>
          <a:xfrm>
            <a:off x="0" y="-31194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INTERAZIONE CON IL SUOLO</a:t>
            </a:r>
            <a:endParaRPr/>
          </a:p>
        </p:txBody>
      </p:sp>
      <p:sp>
        <p:nvSpPr>
          <p:cNvPr id="226" name="Google Shape;226;p13"/>
          <p:cNvSpPr txBox="1"/>
          <p:nvPr>
            <p:ph idx="1" type="body"/>
          </p:nvPr>
        </p:nvSpPr>
        <p:spPr>
          <a:xfrm>
            <a:off x="0" y="558800"/>
            <a:ext cx="11099800" cy="52752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L’ interazione con il suolo non è puntiforme, ma varia in base al contatto del piede con il terreno. Mediante i dispositivi attualmente disponibili, si possono ottenere diverse informazioni riguardanti l’ interazione soggetto-suolo. I principali strumenti per studiare l’ interazione con il suolo:</a:t>
            </a:r>
            <a:endParaRPr/>
          </a:p>
        </p:txBody>
      </p:sp>
      <p:sp>
        <p:nvSpPr>
          <p:cNvPr id="227" name="Google Shape;227;p13"/>
          <p:cNvSpPr txBox="1"/>
          <p:nvPr/>
        </p:nvSpPr>
        <p:spPr>
          <a:xfrm>
            <a:off x="101600" y="2057400"/>
            <a:ext cx="8572500" cy="5109091"/>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2800"/>
              <a:buFont typeface="Calibri"/>
              <a:buAutoNum type="alphaLcPeriod"/>
            </a:pPr>
            <a:r>
              <a:rPr b="1" lang="it-IT" sz="2800">
                <a:solidFill>
                  <a:schemeClr val="dk1"/>
                </a:solidFill>
                <a:latin typeface="Calibri"/>
                <a:ea typeface="Calibri"/>
                <a:cs typeface="Calibri"/>
                <a:sym typeface="Calibri"/>
              </a:rPr>
              <a:t>Solette sensorizzate di pressione</a:t>
            </a:r>
            <a:endParaRPr/>
          </a:p>
          <a:p>
            <a:pPr indent="-457200" lvl="1" marL="914400" marR="0" rtl="0" algn="l">
              <a:spcBef>
                <a:spcPts val="0"/>
              </a:spcBef>
              <a:spcAft>
                <a:spcPts val="0"/>
              </a:spcAft>
              <a:buClr>
                <a:schemeClr val="dk1"/>
              </a:buClr>
              <a:buSzPts val="2800"/>
              <a:buFont typeface="Arial"/>
              <a:buChar char="•"/>
            </a:pPr>
            <a:r>
              <a:rPr b="0" i="0" lang="it-IT" sz="2800" u="none" cap="none" strike="noStrike">
                <a:solidFill>
                  <a:schemeClr val="dk1"/>
                </a:solidFill>
                <a:latin typeface="Calibri"/>
                <a:ea typeface="Calibri"/>
                <a:cs typeface="Calibri"/>
                <a:sym typeface="Calibri"/>
              </a:rPr>
              <a:t>Contengono dei sensori di pressione, forniscono dati sulla distribuzione pressoria, possibile ricavare GRF e stimare COP </a:t>
            </a:r>
            <a:endParaRPr/>
          </a:p>
          <a:p>
            <a:pPr indent="-457200" lvl="1" marL="914400" marR="0" rtl="0" algn="l">
              <a:spcBef>
                <a:spcPts val="0"/>
              </a:spcBef>
              <a:spcAft>
                <a:spcPts val="0"/>
              </a:spcAft>
              <a:buClr>
                <a:schemeClr val="dk1"/>
              </a:buClr>
              <a:buSzPts val="2800"/>
              <a:buFont typeface="Arial"/>
              <a:buChar char="•"/>
            </a:pPr>
            <a:r>
              <a:rPr b="0" i="0" lang="it-IT" sz="2800" u="none" cap="none" strike="noStrike">
                <a:solidFill>
                  <a:schemeClr val="dk1"/>
                </a:solidFill>
                <a:latin typeface="Calibri"/>
                <a:ea typeface="Calibri"/>
                <a:cs typeface="Calibri"/>
                <a:sym typeface="Calibri"/>
              </a:rPr>
              <a:t>Utilizzabili al di fuori dei laboratori (wireless)</a:t>
            </a:r>
            <a:endParaRPr/>
          </a:p>
          <a:p>
            <a:pPr indent="-457200" lvl="1" marL="914400" marR="0" rtl="0" algn="l">
              <a:spcBef>
                <a:spcPts val="0"/>
              </a:spcBef>
              <a:spcAft>
                <a:spcPts val="0"/>
              </a:spcAft>
              <a:buClr>
                <a:schemeClr val="dk1"/>
              </a:buClr>
              <a:buSzPts val="2800"/>
              <a:buFont typeface="Arial"/>
              <a:buChar char="•"/>
            </a:pPr>
            <a:r>
              <a:rPr b="0" i="0" lang="it-IT" sz="2800" u="none" cap="none" strike="noStrike">
                <a:solidFill>
                  <a:schemeClr val="dk1"/>
                </a:solidFill>
                <a:latin typeface="Calibri"/>
                <a:ea typeface="Calibri"/>
                <a:cs typeface="Calibri"/>
                <a:sym typeface="Calibri"/>
              </a:rPr>
              <a:t>Molto utilizzate in ambito sportivo</a:t>
            </a:r>
            <a:endParaRPr/>
          </a:p>
          <a:p>
            <a:pPr indent="-457200" lvl="1" marL="914400" marR="0" rtl="0" algn="l">
              <a:spcBef>
                <a:spcPts val="0"/>
              </a:spcBef>
              <a:spcAft>
                <a:spcPts val="0"/>
              </a:spcAft>
              <a:buClr>
                <a:schemeClr val="dk1"/>
              </a:buClr>
              <a:buSzPts val="2800"/>
              <a:buFont typeface="Arial"/>
              <a:buChar char="•"/>
            </a:pPr>
            <a:r>
              <a:rPr b="0" i="0" lang="it-IT" sz="2800" u="none" cap="none" strike="noStrike">
                <a:solidFill>
                  <a:schemeClr val="dk1"/>
                </a:solidFill>
                <a:latin typeface="Calibri"/>
                <a:ea typeface="Calibri"/>
                <a:cs typeface="Calibri"/>
                <a:sym typeface="Calibri"/>
              </a:rPr>
              <a:t>Trovano impiego in ambito clinico in campo neuro-ortopedico (es. piede equino), ma anche ad esempio nei Paz. diabetici (ulcere da pressione)</a:t>
            </a:r>
            <a:endParaRPr/>
          </a:p>
          <a:p>
            <a:pPr indent="-457200" lvl="1" marL="914400" marR="0" rtl="0" algn="l">
              <a:spcBef>
                <a:spcPts val="0"/>
              </a:spcBef>
              <a:spcAft>
                <a:spcPts val="0"/>
              </a:spcAft>
              <a:buClr>
                <a:schemeClr val="dk1"/>
              </a:buClr>
              <a:buSzPts val="2800"/>
              <a:buFont typeface="Arial"/>
              <a:buChar char="•"/>
            </a:pPr>
            <a:r>
              <a:rPr b="0" i="0" lang="it-IT" sz="2800" u="none" cap="none" strike="noStrike">
                <a:solidFill>
                  <a:schemeClr val="dk1"/>
                </a:solidFill>
                <a:latin typeface="Calibri"/>
                <a:ea typeface="Calibri"/>
                <a:cs typeface="Calibri"/>
                <a:sym typeface="Calibri"/>
              </a:rPr>
              <a:t>Costi elevati</a:t>
            </a:r>
            <a:endParaRPr/>
          </a:p>
          <a:p>
            <a:pPr indent="-514350" lvl="0" marL="514350" marR="0" rtl="0" algn="l">
              <a:spcBef>
                <a:spcPts val="0"/>
              </a:spcBef>
              <a:spcAft>
                <a:spcPts val="0"/>
              </a:spcAft>
              <a:buClr>
                <a:schemeClr val="dk1"/>
              </a:buClr>
              <a:buSzPts val="2800"/>
              <a:buFont typeface="Calibri"/>
              <a:buAutoNum type="alphaLcPeriod"/>
            </a:pPr>
            <a:r>
              <a:rPr b="1" lang="it-IT" sz="2800">
                <a:solidFill>
                  <a:schemeClr val="dk1"/>
                </a:solidFill>
                <a:latin typeface="Calibri"/>
                <a:ea typeface="Calibri"/>
                <a:cs typeface="Calibri"/>
                <a:sym typeface="Calibri"/>
              </a:rPr>
              <a:t>Sistemi a pedane (dinamometriche)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olette stampate in 3D per rilevare le forze esercitate nelle scarpe" id="228" name="Google Shape;228;p13"/>
          <p:cNvPicPr preferRelativeResize="0"/>
          <p:nvPr/>
        </p:nvPicPr>
        <p:blipFill rotWithShape="1">
          <a:blip r:embed="rId4">
            <a:alphaModFix/>
          </a:blip>
          <a:srcRect b="0" l="0" r="0" t="0"/>
          <a:stretch/>
        </p:blipFill>
        <p:spPr>
          <a:xfrm>
            <a:off x="9934928" y="3501232"/>
            <a:ext cx="2155472" cy="1651000"/>
          </a:xfrm>
          <a:prstGeom prst="rect">
            <a:avLst/>
          </a:prstGeom>
          <a:noFill/>
          <a:ln>
            <a:noFill/>
          </a:ln>
        </p:spPr>
      </p:pic>
      <p:pic>
        <p:nvPicPr>
          <p:cNvPr descr="FLEXINFIT-Soletta Sensorizzata – Feomed" id="229" name="Google Shape;229;p13"/>
          <p:cNvPicPr preferRelativeResize="0"/>
          <p:nvPr/>
        </p:nvPicPr>
        <p:blipFill rotWithShape="1">
          <a:blip r:embed="rId5">
            <a:alphaModFix/>
          </a:blip>
          <a:srcRect b="0" l="0" r="0" t="0"/>
          <a:stretch/>
        </p:blipFill>
        <p:spPr>
          <a:xfrm>
            <a:off x="8674100" y="2366566"/>
            <a:ext cx="1688185" cy="165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4"/>
          <p:cNvPicPr preferRelativeResize="0"/>
          <p:nvPr/>
        </p:nvPicPr>
        <p:blipFill rotWithShape="1">
          <a:blip r:embed="rId3">
            <a:alphaModFix/>
          </a:blip>
          <a:srcRect b="0" l="0" r="0" t="0"/>
          <a:stretch/>
        </p:blipFill>
        <p:spPr>
          <a:xfrm>
            <a:off x="8907133" y="4880444"/>
            <a:ext cx="3284867" cy="1977556"/>
          </a:xfrm>
          <a:prstGeom prst="rect">
            <a:avLst/>
          </a:prstGeom>
          <a:noFill/>
          <a:ln>
            <a:noFill/>
          </a:ln>
        </p:spPr>
      </p:pic>
      <p:sp>
        <p:nvSpPr>
          <p:cNvPr id="235" name="Google Shape;235;p14"/>
          <p:cNvSpPr txBox="1"/>
          <p:nvPr>
            <p:ph type="title"/>
          </p:nvPr>
        </p:nvSpPr>
        <p:spPr>
          <a:xfrm>
            <a:off x="0" y="-3302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A PEDANE</a:t>
            </a:r>
            <a:endParaRPr/>
          </a:p>
        </p:txBody>
      </p:sp>
      <p:sp>
        <p:nvSpPr>
          <p:cNvPr id="236" name="Google Shape;236;p14"/>
          <p:cNvSpPr txBox="1"/>
          <p:nvPr>
            <p:ph idx="1" type="body"/>
          </p:nvPr>
        </p:nvSpPr>
        <p:spPr>
          <a:xfrm>
            <a:off x="203200" y="695324"/>
            <a:ext cx="10515600" cy="584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it-IT"/>
              <a:t>I sistemi a pedane possono essere collocati al suolo (pedane dinamometriche) o inserite all’interno di treadmill motorizzati                   (meno accurati). Le pedane di forza si distinguono in base al tipo di               meccanismo dei sensori utilizzato in:  </a:t>
            </a:r>
            <a:endParaRPr/>
          </a:p>
          <a:p>
            <a:pPr indent="-514350" lvl="0" marL="514350" rtl="0" algn="l">
              <a:lnSpc>
                <a:spcPct val="90000"/>
              </a:lnSpc>
              <a:spcBef>
                <a:spcPts val="1000"/>
              </a:spcBef>
              <a:spcAft>
                <a:spcPts val="0"/>
              </a:spcAft>
              <a:buClr>
                <a:schemeClr val="dk1"/>
              </a:buClr>
              <a:buSzPct val="100000"/>
              <a:buAutoNum type="alphaLcPeriod"/>
            </a:pPr>
            <a:r>
              <a:rPr b="1" lang="it-IT"/>
              <a:t>Meccanismo piezoelettrico (es. lamine di quarzo):</a:t>
            </a:r>
            <a:r>
              <a:rPr lang="it-IT"/>
              <a:t> ovvero i sensori sono costituiti da materiali cristallini, privi di centro di simmetria e costituiti da microscopici dipoli elettrici- in condizioni di quiete, sono disposti in maniera tale che le facce del cristallo abbiano tutte lo stesso potenziale elettrico. Quando viene applicata una forza dall'esterno, comprimendo il cristallo, la struttura del cristallo viene deformata e si perde la condizione di neutralità elettrica del materiale, per cui una faccia del cristallo risulta carica negativamente e la faccia opposta risulta carica positivamente. </a:t>
            </a:r>
            <a:endParaRPr/>
          </a:p>
          <a:p>
            <a:pPr indent="-514350" lvl="0" marL="514350" rtl="0" algn="l">
              <a:lnSpc>
                <a:spcPct val="90000"/>
              </a:lnSpc>
              <a:spcBef>
                <a:spcPts val="1000"/>
              </a:spcBef>
              <a:spcAft>
                <a:spcPts val="0"/>
              </a:spcAft>
              <a:buClr>
                <a:schemeClr val="dk1"/>
              </a:buClr>
              <a:buSzPct val="100000"/>
              <a:buAutoNum type="alphaLcPeriod"/>
            </a:pPr>
            <a:r>
              <a:rPr b="1" lang="it-IT"/>
              <a:t>Meccanismo meccanico (celle di carico):</a:t>
            </a:r>
            <a:r>
              <a:rPr lang="it-IT"/>
              <a:t> in genere, affidato ad estensimetri resistivi. </a:t>
            </a:r>
            <a:r>
              <a:rPr lang="it-IT">
                <a:solidFill>
                  <a:srgbClr val="000000"/>
                </a:solidFill>
                <a:highlight>
                  <a:srgbClr val="FFFFFF"/>
                </a:highlight>
                <a:latin typeface="Inter"/>
                <a:ea typeface="Inter"/>
                <a:cs typeface="Inter"/>
                <a:sym typeface="Inter"/>
              </a:rPr>
              <a:t>A</a:t>
            </a:r>
            <a:r>
              <a:rPr b="0" i="0" lang="it-IT">
                <a:solidFill>
                  <a:srgbClr val="000000"/>
                </a:solidFill>
                <a:highlight>
                  <a:srgbClr val="FFFFFF"/>
                </a:highlight>
                <a:latin typeface="Inter"/>
                <a:ea typeface="Inter"/>
                <a:cs typeface="Inter"/>
                <a:sym typeface="Inter"/>
              </a:rPr>
              <a:t>ttraverso una deformazione meccanica più o meno lineare, variano la resistenza elettrica del sistema in output definendo e quantificando la forza in input che ha generato la deformazione.</a:t>
            </a:r>
            <a:endParaRPr/>
          </a:p>
          <a:p>
            <a:pPr indent="0" lvl="0" marL="0" rtl="0" algn="l">
              <a:lnSpc>
                <a:spcPct val="90000"/>
              </a:lnSpc>
              <a:spcBef>
                <a:spcPts val="1000"/>
              </a:spcBef>
              <a:spcAft>
                <a:spcPts val="0"/>
              </a:spcAft>
              <a:buClr>
                <a:schemeClr val="dk1"/>
              </a:buClr>
              <a:buSzPct val="100000"/>
              <a:buNone/>
            </a:pPr>
            <a:r>
              <a:t/>
            </a:r>
            <a:endParaRPr/>
          </a:p>
        </p:txBody>
      </p:sp>
      <p:pic>
        <p:nvPicPr>
          <p:cNvPr id="237" name="Google Shape;237;p14"/>
          <p:cNvPicPr preferRelativeResize="0"/>
          <p:nvPr/>
        </p:nvPicPr>
        <p:blipFill rotWithShape="1">
          <a:blip r:embed="rId4">
            <a:alphaModFix/>
          </a:blip>
          <a:srcRect b="0" l="0" r="0" t="0"/>
          <a:stretch/>
        </p:blipFill>
        <p:spPr>
          <a:xfrm>
            <a:off x="9465587" y="317500"/>
            <a:ext cx="2476846" cy="15623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descr="Pedana di forza" id="242" name="Google Shape;242;p15"/>
          <p:cNvPicPr preferRelativeResize="0"/>
          <p:nvPr/>
        </p:nvPicPr>
        <p:blipFill rotWithShape="1">
          <a:blip r:embed="rId3">
            <a:alphaModFix/>
          </a:blip>
          <a:srcRect b="0" l="0" r="0" t="0"/>
          <a:stretch/>
        </p:blipFill>
        <p:spPr>
          <a:xfrm>
            <a:off x="3152363" y="433514"/>
            <a:ext cx="5692775" cy="4568572"/>
          </a:xfrm>
          <a:prstGeom prst="rect">
            <a:avLst/>
          </a:prstGeom>
          <a:noFill/>
          <a:ln>
            <a:noFill/>
          </a:ln>
        </p:spPr>
      </p:pic>
      <p:sp>
        <p:nvSpPr>
          <p:cNvPr id="243" name="Google Shape;243;p15"/>
          <p:cNvSpPr txBox="1"/>
          <p:nvPr/>
        </p:nvSpPr>
        <p:spPr>
          <a:xfrm>
            <a:off x="0" y="5224157"/>
            <a:ext cx="73877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it-IT" sz="2400">
                <a:solidFill>
                  <a:srgbClr val="444444"/>
                </a:solidFill>
                <a:highlight>
                  <a:srgbClr val="FFFFFF"/>
                </a:highlight>
                <a:latin typeface="Open Sans"/>
                <a:ea typeface="Open Sans"/>
                <a:cs typeface="Open Sans"/>
                <a:sym typeface="Open Sans"/>
              </a:rPr>
              <a:t>La pedana di forza Permette di misurare : </a:t>
            </a:r>
            <a:endParaRPr/>
          </a:p>
          <a:p>
            <a:pPr indent="0" lvl="0" marL="0" marR="0" rtl="0" algn="l">
              <a:spcBef>
                <a:spcPts val="0"/>
              </a:spcBef>
              <a:spcAft>
                <a:spcPts val="0"/>
              </a:spcAft>
              <a:buNone/>
            </a:pPr>
            <a:r>
              <a:rPr i="0" lang="it-IT" sz="2400">
                <a:solidFill>
                  <a:srgbClr val="444444"/>
                </a:solidFill>
                <a:highlight>
                  <a:srgbClr val="FFFFFF"/>
                </a:highlight>
                <a:latin typeface="Open Sans"/>
                <a:ea typeface="Open Sans"/>
                <a:cs typeface="Open Sans"/>
                <a:sym typeface="Open Sans"/>
              </a:rPr>
              <a:t>- Le forze su tre assi</a:t>
            </a:r>
            <a:br>
              <a:rPr lang="it-IT" sz="2400">
                <a:solidFill>
                  <a:schemeClr val="dk1"/>
                </a:solidFill>
                <a:latin typeface="Calibri"/>
                <a:ea typeface="Calibri"/>
                <a:cs typeface="Calibri"/>
                <a:sym typeface="Calibri"/>
              </a:rPr>
            </a:br>
            <a:r>
              <a:rPr i="0" lang="it-IT" sz="2400">
                <a:solidFill>
                  <a:srgbClr val="444444"/>
                </a:solidFill>
                <a:highlight>
                  <a:srgbClr val="FFFFFF"/>
                </a:highlight>
                <a:latin typeface="Open Sans"/>
                <a:ea typeface="Open Sans"/>
                <a:cs typeface="Open Sans"/>
                <a:sym typeface="Open Sans"/>
              </a:rPr>
              <a:t>- Gli spostamenti antero-posteriori e latero-laterali</a:t>
            </a:r>
            <a:endParaRPr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6"/>
          <p:cNvPicPr preferRelativeResize="0"/>
          <p:nvPr/>
        </p:nvPicPr>
        <p:blipFill rotWithShape="1">
          <a:blip r:embed="rId3">
            <a:alphaModFix/>
          </a:blip>
          <a:srcRect b="0" l="0" r="0" t="0"/>
          <a:stretch/>
        </p:blipFill>
        <p:spPr>
          <a:xfrm>
            <a:off x="1395730" y="811530"/>
            <a:ext cx="9842500" cy="5257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grpSp>
        <p:nvGrpSpPr>
          <p:cNvPr id="253" name="Google Shape;253;p17"/>
          <p:cNvGrpSpPr/>
          <p:nvPr/>
        </p:nvGrpSpPr>
        <p:grpSpPr>
          <a:xfrm>
            <a:off x="0" y="0"/>
            <a:ext cx="12196668" cy="4570886"/>
            <a:chOff x="0" y="0"/>
            <a:chExt cx="12196668" cy="4570886"/>
          </a:xfrm>
        </p:grpSpPr>
        <p:sp>
          <p:nvSpPr>
            <p:cNvPr id="254" name="Google Shape;254;p17"/>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 name="Google Shape;255;p17"/>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 name="Google Shape;256;p17"/>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 name="Google Shape;257;p17"/>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58" name="Google Shape;258;p17"/>
          <p:cNvSpPr txBox="1"/>
          <p:nvPr>
            <p:ph type="ctrTitle"/>
          </p:nvPr>
        </p:nvSpPr>
        <p:spPr>
          <a:xfrm>
            <a:off x="363124" y="251167"/>
            <a:ext cx="5969096" cy="326313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b="1" lang="it-IT" sz="9600">
                <a:solidFill>
                  <a:schemeClr val="lt1"/>
                </a:solidFill>
                <a:latin typeface="Calibri"/>
                <a:ea typeface="Calibri"/>
                <a:cs typeface="Calibri"/>
                <a:sym typeface="Calibri"/>
              </a:rPr>
              <a:t>Introduzione alla neuro- stimolazione</a:t>
            </a:r>
            <a:endParaRPr b="1" sz="11500">
              <a:solidFill>
                <a:schemeClr val="lt1"/>
              </a:solidFill>
              <a:latin typeface="Calibri"/>
              <a:ea typeface="Calibri"/>
              <a:cs typeface="Calibri"/>
              <a:sym typeface="Calibri"/>
            </a:endParaRPr>
          </a:p>
        </p:txBody>
      </p:sp>
      <p:sp>
        <p:nvSpPr>
          <p:cNvPr id="259" name="Google Shape;259;p17"/>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260" name="Google Shape;260;p17"/>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pic>
        <p:nvPicPr>
          <p:cNvPr descr="Transcranial Magnetic Stimulation (TMS) | AwareHub" id="261" name="Google Shape;261;p17"/>
          <p:cNvPicPr preferRelativeResize="0"/>
          <p:nvPr/>
        </p:nvPicPr>
        <p:blipFill rotWithShape="1">
          <a:blip r:embed="rId4">
            <a:alphaModFix/>
          </a:blip>
          <a:srcRect b="0" l="0" r="0" t="0"/>
          <a:stretch/>
        </p:blipFill>
        <p:spPr>
          <a:xfrm>
            <a:off x="6420643" y="248637"/>
            <a:ext cx="3465926" cy="2306416"/>
          </a:xfrm>
          <a:prstGeom prst="rect">
            <a:avLst/>
          </a:prstGeom>
          <a:noFill/>
          <a:ln>
            <a:noFill/>
          </a:ln>
        </p:spPr>
      </p:pic>
      <p:pic>
        <p:nvPicPr>
          <p:cNvPr descr="About tDCS | REBOX THERAPY" id="262" name="Google Shape;262;p17"/>
          <p:cNvPicPr preferRelativeResize="0"/>
          <p:nvPr/>
        </p:nvPicPr>
        <p:blipFill rotWithShape="1">
          <a:blip r:embed="rId5">
            <a:alphaModFix/>
          </a:blip>
          <a:srcRect b="0" l="0" r="0" t="0"/>
          <a:stretch/>
        </p:blipFill>
        <p:spPr>
          <a:xfrm>
            <a:off x="8892269" y="2148036"/>
            <a:ext cx="2846341" cy="20407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ph type="title"/>
          </p:nvPr>
        </p:nvSpPr>
        <p:spPr>
          <a:xfrm>
            <a:off x="0" y="-3017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(NON) invasive stimulation in rehabilitation</a:t>
            </a:r>
            <a:endParaRPr b="1">
              <a:solidFill>
                <a:srgbClr val="C00000"/>
              </a:solidFill>
              <a:latin typeface="Calibri"/>
              <a:ea typeface="Calibri"/>
              <a:cs typeface="Calibri"/>
              <a:sym typeface="Calibri"/>
            </a:endParaRPr>
          </a:p>
        </p:txBody>
      </p:sp>
      <p:sp>
        <p:nvSpPr>
          <p:cNvPr id="268" name="Google Shape;268;p18"/>
          <p:cNvSpPr txBox="1"/>
          <p:nvPr>
            <p:ph idx="1" type="body"/>
          </p:nvPr>
        </p:nvSpPr>
        <p:spPr>
          <a:xfrm>
            <a:off x="0" y="4887118"/>
            <a:ext cx="1210056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it-IT" sz="2400"/>
              <a:t>The brain has the innate ability to undergo </a:t>
            </a:r>
            <a:r>
              <a:rPr b="1" lang="it-IT" sz="2400"/>
              <a:t>neuronal plasticity</a:t>
            </a:r>
            <a:r>
              <a:rPr lang="it-IT" sz="2400"/>
              <a:t>, which refers to </a:t>
            </a:r>
            <a:r>
              <a:rPr b="1" lang="it-IT" sz="2400"/>
              <a:t>changes in its structure and functions in response to continued changes in the environment</a:t>
            </a:r>
            <a:r>
              <a:rPr lang="it-IT" sz="2400"/>
              <a:t>. </a:t>
            </a:r>
            <a:endParaRPr/>
          </a:p>
          <a:p>
            <a:pPr indent="0" lvl="0" marL="0" rtl="0" algn="l">
              <a:lnSpc>
                <a:spcPct val="90000"/>
              </a:lnSpc>
              <a:spcBef>
                <a:spcPts val="1000"/>
              </a:spcBef>
              <a:spcAft>
                <a:spcPts val="0"/>
              </a:spcAft>
              <a:buClr>
                <a:schemeClr val="dk1"/>
              </a:buClr>
              <a:buSzPts val="2400"/>
              <a:buNone/>
            </a:pPr>
            <a:r>
              <a:rPr lang="it-IT" sz="2400"/>
              <a:t>🡪 Although these concepts are well established in animal slice preparation models, their application to a large number of human subjects could only be achieved using noninvasive brain stimulation techniques.</a:t>
            </a:r>
            <a:endParaRPr sz="2400"/>
          </a:p>
        </p:txBody>
      </p:sp>
      <p:pic>
        <p:nvPicPr>
          <p:cNvPr id="269" name="Google Shape;269;p18"/>
          <p:cNvPicPr preferRelativeResize="0"/>
          <p:nvPr/>
        </p:nvPicPr>
        <p:blipFill rotWithShape="1">
          <a:blip r:embed="rId3">
            <a:alphaModFix/>
          </a:blip>
          <a:srcRect b="0" l="0" r="0" t="0"/>
          <a:stretch/>
        </p:blipFill>
        <p:spPr>
          <a:xfrm>
            <a:off x="2758068" y="812799"/>
            <a:ext cx="6675864" cy="39399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9"/>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RAZIONALE PER LA NEUROSTIMOLAZIONE</a:t>
            </a:r>
            <a:endParaRPr/>
          </a:p>
        </p:txBody>
      </p:sp>
      <p:sp>
        <p:nvSpPr>
          <p:cNvPr id="275" name="Google Shape;275;p19"/>
          <p:cNvSpPr txBox="1"/>
          <p:nvPr>
            <p:ph idx="1" type="body"/>
          </p:nvPr>
        </p:nvSpPr>
        <p:spPr>
          <a:xfrm>
            <a:off x="163830" y="1059021"/>
            <a:ext cx="1159764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Mediante neurostimolazione si cerca di favorire (almeno) uno dei tre seguenti meccanismi:</a:t>
            </a:r>
            <a:endParaRPr/>
          </a:p>
          <a:p>
            <a:pPr indent="-514350" lvl="0" marL="514350" rtl="0" algn="l">
              <a:lnSpc>
                <a:spcPct val="90000"/>
              </a:lnSpc>
              <a:spcBef>
                <a:spcPts val="1000"/>
              </a:spcBef>
              <a:spcAft>
                <a:spcPts val="0"/>
              </a:spcAft>
              <a:buClr>
                <a:schemeClr val="dk1"/>
              </a:buClr>
              <a:buSzPts val="2800"/>
              <a:buAutoNum type="arabicPeriod"/>
            </a:pPr>
            <a:r>
              <a:rPr b="1" lang="it-IT"/>
              <a:t>Neurogenesi</a:t>
            </a:r>
            <a:endParaRPr/>
          </a:p>
          <a:p>
            <a:pPr indent="-228600" lvl="1" marL="685800" rtl="0" algn="l">
              <a:lnSpc>
                <a:spcPct val="90000"/>
              </a:lnSpc>
              <a:spcBef>
                <a:spcPts val="500"/>
              </a:spcBef>
              <a:spcAft>
                <a:spcPts val="0"/>
              </a:spcAft>
              <a:buClr>
                <a:schemeClr val="dk1"/>
              </a:buClr>
              <a:buSzPts val="2400"/>
              <a:buChar char="•"/>
            </a:pPr>
            <a:r>
              <a:rPr lang="it-IT"/>
              <a:t>Processo mediante il quale si formano nuovi neuroni; in realtà il 99% dei neuroni di un Soggetto adulto sono creati in età embrionale. </a:t>
            </a:r>
            <a:endParaRPr/>
          </a:p>
          <a:p>
            <a:pPr indent="-228600" lvl="1" marL="685800" rtl="0" algn="l">
              <a:lnSpc>
                <a:spcPct val="90000"/>
              </a:lnSpc>
              <a:spcBef>
                <a:spcPts val="500"/>
              </a:spcBef>
              <a:spcAft>
                <a:spcPts val="0"/>
              </a:spcAft>
              <a:buClr>
                <a:schemeClr val="dk1"/>
              </a:buClr>
              <a:buSzPts val="2400"/>
              <a:buChar char="•"/>
            </a:pPr>
            <a:r>
              <a:rPr lang="it-IT"/>
              <a:t>Tuttavia, è stata dimostrata (nelle cavie) la presenza nel SNC di </a:t>
            </a:r>
            <a:r>
              <a:rPr b="1" lang="it-IT"/>
              <a:t>cellule staminali </a:t>
            </a:r>
            <a:r>
              <a:rPr lang="it-IT"/>
              <a:t>🡪 </a:t>
            </a:r>
            <a:r>
              <a:rPr b="1" lang="it-IT"/>
              <a:t>in alcune regioni </a:t>
            </a:r>
            <a:r>
              <a:rPr lang="it-IT"/>
              <a:t>del cervello è presente una limitata neuro-genesi (ma certamente non funzionale per scopi neuroriabilitativi) </a:t>
            </a:r>
            <a:endParaRPr/>
          </a:p>
          <a:p>
            <a:pPr indent="0" lvl="0" marL="0" rtl="0" algn="l">
              <a:lnSpc>
                <a:spcPct val="90000"/>
              </a:lnSpc>
              <a:spcBef>
                <a:spcPts val="1000"/>
              </a:spcBef>
              <a:spcAft>
                <a:spcPts val="0"/>
              </a:spcAft>
              <a:buClr>
                <a:schemeClr val="dk1"/>
              </a:buClr>
              <a:buSzPts val="2800"/>
              <a:buNone/>
            </a:pPr>
            <a:r>
              <a:rPr b="1" lang="it-IT"/>
              <a:t>2. Neuroriparazione</a:t>
            </a:r>
            <a:endParaRPr b="1"/>
          </a:p>
          <a:p>
            <a:pPr indent="0" lvl="0" marL="0" rtl="0" algn="l">
              <a:lnSpc>
                <a:spcPct val="90000"/>
              </a:lnSpc>
              <a:spcBef>
                <a:spcPts val="1000"/>
              </a:spcBef>
              <a:spcAft>
                <a:spcPts val="0"/>
              </a:spcAft>
              <a:buClr>
                <a:schemeClr val="dk1"/>
              </a:buClr>
              <a:buSzPts val="2800"/>
              <a:buNone/>
            </a:pPr>
            <a:r>
              <a:rPr b="1" lang="it-IT"/>
              <a:t>3. Neuroplasticità</a:t>
            </a:r>
            <a:endParaRPr/>
          </a:p>
          <a:p>
            <a:pPr indent="0" lvl="0" marL="0" rtl="0" algn="l">
              <a:lnSpc>
                <a:spcPct val="90000"/>
              </a:lnSpc>
              <a:spcBef>
                <a:spcPts val="1000"/>
              </a:spcBef>
              <a:spcAft>
                <a:spcPts val="0"/>
              </a:spcAft>
              <a:buClr>
                <a:schemeClr val="dk1"/>
              </a:buClr>
              <a:buSzPts val="2800"/>
              <a:buNone/>
            </a:pPr>
            <a:r>
              <a:t/>
            </a:r>
            <a:endParaRPr/>
          </a:p>
        </p:txBody>
      </p:sp>
      <p:pic>
        <p:nvPicPr>
          <p:cNvPr descr="Staminali - parkinsonitalia.it" id="276" name="Google Shape;276;p19"/>
          <p:cNvPicPr preferRelativeResize="0"/>
          <p:nvPr/>
        </p:nvPicPr>
        <p:blipFill rotWithShape="1">
          <a:blip r:embed="rId3">
            <a:alphaModFix/>
          </a:blip>
          <a:srcRect b="0" l="0" r="0" t="0"/>
          <a:stretch/>
        </p:blipFill>
        <p:spPr>
          <a:xfrm>
            <a:off x="8142306" y="4148138"/>
            <a:ext cx="3628072" cy="2458584"/>
          </a:xfrm>
          <a:prstGeom prst="rect">
            <a:avLst/>
          </a:prstGeom>
          <a:noFill/>
          <a:ln>
            <a:noFill/>
          </a:ln>
        </p:spPr>
      </p:pic>
      <p:sp>
        <p:nvSpPr>
          <p:cNvPr descr="Cervello, cellule staminali per rimediare ai danni post-ictus | BiotechSol" id="277" name="Google Shape;277;p1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clerosi multipla progressiva, una speranza dalla terapia con cellule  staminali | Doctor33" id="278" name="Google Shape;278;p19"/>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9" name="Google Shape;279;p19"/>
          <p:cNvPicPr preferRelativeResize="0"/>
          <p:nvPr/>
        </p:nvPicPr>
        <p:blipFill rotWithShape="1">
          <a:blip r:embed="rId4">
            <a:alphaModFix/>
          </a:blip>
          <a:srcRect b="0" l="0" r="0" t="0"/>
          <a:stretch/>
        </p:blipFill>
        <p:spPr>
          <a:xfrm>
            <a:off x="3924018" y="4406196"/>
            <a:ext cx="4039164" cy="22101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45719" y="-40467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Definizione – analisi del movimento</a:t>
            </a:r>
            <a:endParaRPr/>
          </a:p>
        </p:txBody>
      </p:sp>
      <p:sp>
        <p:nvSpPr>
          <p:cNvPr id="103" name="Google Shape;103;p2"/>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104" name="Google Shape;104;p2"/>
          <p:cNvSpPr txBox="1"/>
          <p:nvPr/>
        </p:nvSpPr>
        <p:spPr>
          <a:xfrm>
            <a:off x="0" y="697418"/>
            <a:ext cx="12140776" cy="60016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it-IT" sz="2400" u="none" cap="none" strike="noStrike">
                <a:solidFill>
                  <a:srgbClr val="000000"/>
                </a:solidFill>
                <a:highlight>
                  <a:srgbClr val="FFFFFF"/>
                </a:highlight>
                <a:latin typeface="Calibri"/>
                <a:ea typeface="Calibri"/>
                <a:cs typeface="Calibri"/>
                <a:sym typeface="Calibri"/>
              </a:rPr>
              <a:t>L’ analisi del movimento è lo </a:t>
            </a:r>
            <a:r>
              <a:rPr b="1" i="0" lang="it-IT" sz="2400" u="none" cap="none" strike="noStrike">
                <a:solidFill>
                  <a:srgbClr val="000000"/>
                </a:solidFill>
                <a:highlight>
                  <a:srgbClr val="FFFFFF"/>
                </a:highlight>
                <a:latin typeface="Calibri"/>
                <a:ea typeface="Calibri"/>
                <a:cs typeface="Calibri"/>
                <a:sym typeface="Calibri"/>
              </a:rPr>
              <a:t>studio sistematico </a:t>
            </a:r>
            <a:r>
              <a:rPr b="0" i="0" lang="it-IT" sz="2400" u="none" cap="none" strike="noStrike">
                <a:solidFill>
                  <a:srgbClr val="000000"/>
                </a:solidFill>
                <a:highlight>
                  <a:srgbClr val="FFFFFF"/>
                </a:highlight>
                <a:latin typeface="Calibri"/>
                <a:ea typeface="Calibri"/>
                <a:cs typeface="Calibri"/>
                <a:sym typeface="Calibri"/>
              </a:rPr>
              <a:t>del movimento umano; mediante  determinate tecniche permette di effettuare misurazioni specifiche riguardanti: </a:t>
            </a:r>
            <a:endParaRPr/>
          </a:p>
          <a:p>
            <a:pPr indent="-342900" lvl="0" marL="342900" marR="0" rtl="0" algn="l">
              <a:lnSpc>
                <a:spcPct val="100000"/>
              </a:lnSpc>
              <a:spcBef>
                <a:spcPts val="0"/>
              </a:spcBef>
              <a:spcAft>
                <a:spcPts val="0"/>
              </a:spcAft>
              <a:buClr>
                <a:srgbClr val="000000"/>
              </a:buClr>
              <a:buSzPts val="2400"/>
              <a:buFont typeface="Calibri"/>
              <a:buChar char="-"/>
            </a:pPr>
            <a:r>
              <a:rPr b="0" i="0" lang="it-IT" sz="2400" u="none" cap="none" strike="noStrike">
                <a:solidFill>
                  <a:srgbClr val="000000"/>
                </a:solidFill>
                <a:highlight>
                  <a:srgbClr val="FFFFFF"/>
                </a:highlight>
                <a:latin typeface="Calibri"/>
                <a:ea typeface="Calibri"/>
                <a:cs typeface="Calibri"/>
                <a:sym typeface="Calibri"/>
              </a:rPr>
              <a:t>la </a:t>
            </a:r>
            <a:r>
              <a:rPr b="1" i="0" lang="it-IT" sz="2400" u="none" cap="none" strike="noStrike">
                <a:solidFill>
                  <a:srgbClr val="000000"/>
                </a:solidFill>
                <a:highlight>
                  <a:srgbClr val="FFFFFF"/>
                </a:highlight>
                <a:latin typeface="Calibri"/>
                <a:ea typeface="Calibri"/>
                <a:cs typeface="Calibri"/>
                <a:sym typeface="Calibri"/>
              </a:rPr>
              <a:t>cinematica</a:t>
            </a:r>
            <a:r>
              <a:rPr b="0" i="0" lang="it-IT" sz="2400" u="none" cap="none" strike="noStrike">
                <a:solidFill>
                  <a:srgbClr val="000000"/>
                </a:solidFill>
                <a:highlight>
                  <a:srgbClr val="FFFFFF"/>
                </a:highlight>
                <a:latin typeface="Calibri"/>
                <a:ea typeface="Calibri"/>
                <a:cs typeface="Calibri"/>
                <a:sym typeface="Calibri"/>
              </a:rPr>
              <a:t> &amp; la </a:t>
            </a:r>
            <a:r>
              <a:rPr b="1" i="0" lang="it-IT" sz="2400" u="none" cap="none" strike="noStrike">
                <a:solidFill>
                  <a:srgbClr val="000000"/>
                </a:solidFill>
                <a:highlight>
                  <a:srgbClr val="FFFFFF"/>
                </a:highlight>
                <a:latin typeface="Calibri"/>
                <a:ea typeface="Calibri"/>
                <a:cs typeface="Calibri"/>
                <a:sym typeface="Calibri"/>
              </a:rPr>
              <a:t>dinamica</a:t>
            </a:r>
            <a:r>
              <a:rPr b="0" i="0" lang="it-IT" sz="2400" u="none" cap="none" strike="noStrike">
                <a:solidFill>
                  <a:srgbClr val="000000"/>
                </a:solidFill>
                <a:highlight>
                  <a:srgbClr val="FFFFFF"/>
                </a:highlight>
                <a:latin typeface="Calibri"/>
                <a:ea typeface="Calibri"/>
                <a:cs typeface="Calibri"/>
                <a:sym typeface="Calibri"/>
              </a:rPr>
              <a:t> dei </a:t>
            </a:r>
            <a:r>
              <a:rPr b="1" i="0" lang="it-IT" sz="2400" u="none" cap="none" strike="noStrike">
                <a:solidFill>
                  <a:srgbClr val="000000"/>
                </a:solidFill>
                <a:highlight>
                  <a:srgbClr val="FFFFFF"/>
                </a:highlight>
                <a:latin typeface="Calibri"/>
                <a:ea typeface="Calibri"/>
                <a:cs typeface="Calibri"/>
                <a:sym typeface="Calibri"/>
              </a:rPr>
              <a:t>segmenti corporei  </a:t>
            </a:r>
            <a:endParaRPr/>
          </a:p>
          <a:p>
            <a:pPr indent="-342900" lvl="0" marL="342900" marR="0" rtl="0" algn="l">
              <a:lnSpc>
                <a:spcPct val="100000"/>
              </a:lnSpc>
              <a:spcBef>
                <a:spcPts val="0"/>
              </a:spcBef>
              <a:spcAft>
                <a:spcPts val="0"/>
              </a:spcAft>
              <a:buClr>
                <a:srgbClr val="000000"/>
              </a:buClr>
              <a:buSzPts val="2400"/>
              <a:buFont typeface="Calibri"/>
              <a:buChar char="-"/>
            </a:pPr>
            <a:r>
              <a:rPr b="0" i="0" lang="it-IT" sz="2400" u="none" cap="none" strike="noStrike">
                <a:solidFill>
                  <a:srgbClr val="000000"/>
                </a:solidFill>
                <a:highlight>
                  <a:srgbClr val="FFFFFF"/>
                </a:highlight>
                <a:latin typeface="Calibri"/>
                <a:ea typeface="Calibri"/>
                <a:cs typeface="Calibri"/>
                <a:sym typeface="Calibri"/>
              </a:rPr>
              <a:t>la </a:t>
            </a:r>
            <a:r>
              <a:rPr b="1" i="0" lang="it-IT" sz="2400" u="none" cap="none" strike="noStrike">
                <a:solidFill>
                  <a:srgbClr val="000000"/>
                </a:solidFill>
                <a:highlight>
                  <a:srgbClr val="FFFFFF"/>
                </a:highlight>
                <a:latin typeface="Calibri"/>
                <a:ea typeface="Calibri"/>
                <a:cs typeface="Calibri"/>
                <a:sym typeface="Calibri"/>
              </a:rPr>
              <a:t>biomeccanica</a:t>
            </a:r>
            <a:r>
              <a:rPr b="0" i="0" lang="it-IT" sz="2400" u="none" cap="none" strike="noStrike">
                <a:solidFill>
                  <a:srgbClr val="000000"/>
                </a:solidFill>
                <a:highlight>
                  <a:srgbClr val="FFFFFF"/>
                </a:highlight>
                <a:latin typeface="Calibri"/>
                <a:ea typeface="Calibri"/>
                <a:cs typeface="Calibri"/>
                <a:sym typeface="Calibri"/>
              </a:rPr>
              <a:t> </a:t>
            </a:r>
            <a:r>
              <a:rPr b="0" i="0" lang="it-IT" sz="2400" u="none" cap="none" strike="noStrike">
                <a:solidFill>
                  <a:srgbClr val="000000"/>
                </a:solidFill>
                <a:latin typeface="Calibri"/>
                <a:ea typeface="Calibri"/>
                <a:cs typeface="Calibri"/>
                <a:sym typeface="Calibri"/>
              </a:rPr>
              <a:t>del </a:t>
            </a:r>
            <a:r>
              <a:rPr b="1" i="0" lang="it-IT" sz="2400" u="none" cap="none" strike="noStrike">
                <a:solidFill>
                  <a:srgbClr val="000000"/>
                </a:solidFill>
                <a:latin typeface="Calibri"/>
                <a:ea typeface="Calibri"/>
                <a:cs typeface="Calibri"/>
                <a:sym typeface="Calibri"/>
              </a:rPr>
              <a:t>sistema muscolo-scheletrico</a:t>
            </a:r>
            <a:endParaRPr b="1" i="0" sz="2400" u="none" cap="none" strike="noStrike">
              <a:solidFill>
                <a:srgbClr val="000000"/>
              </a:solidFill>
              <a:highlight>
                <a:srgbClr val="FFFFFF"/>
              </a:highlight>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Calibri"/>
              <a:buChar char="-"/>
            </a:pPr>
            <a:r>
              <a:rPr b="0" i="0" lang="it-IT" sz="2400" u="none" cap="none" strike="noStrike">
                <a:solidFill>
                  <a:srgbClr val="000000"/>
                </a:solidFill>
                <a:highlight>
                  <a:srgbClr val="FFFFFF"/>
                </a:highlight>
                <a:latin typeface="Calibri"/>
                <a:ea typeface="Calibri"/>
                <a:cs typeface="Calibri"/>
                <a:sym typeface="Calibri"/>
              </a:rPr>
              <a:t>l’ </a:t>
            </a:r>
            <a:r>
              <a:rPr b="1" i="0" lang="it-IT" sz="2400" u="none" cap="none" strike="noStrike">
                <a:solidFill>
                  <a:srgbClr val="000000"/>
                </a:solidFill>
                <a:highlight>
                  <a:srgbClr val="FFFFFF"/>
                </a:highlight>
                <a:latin typeface="Calibri"/>
                <a:ea typeface="Calibri"/>
                <a:cs typeface="Calibri"/>
                <a:sym typeface="Calibri"/>
              </a:rPr>
              <a:t>attività dei muscoli implicati </a:t>
            </a:r>
            <a:r>
              <a:rPr b="0" i="0" lang="it-IT" sz="2400" u="none" cap="none" strike="noStrike">
                <a:solidFill>
                  <a:srgbClr val="000000"/>
                </a:solidFill>
                <a:highlight>
                  <a:srgbClr val="FFFFFF"/>
                </a:highlight>
                <a:latin typeface="Calibri"/>
                <a:ea typeface="Calibri"/>
                <a:cs typeface="Calibri"/>
                <a:sym typeface="Calibri"/>
              </a:rPr>
              <a:t>nel movimento oggetto di studio</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Calibri"/>
              <a:buNone/>
            </a:pPr>
            <a:r>
              <a:rPr b="0" i="0" lang="it-IT" sz="2400" u="none" cap="none" strike="noStrike">
                <a:solidFill>
                  <a:srgbClr val="000000"/>
                </a:solidFill>
                <a:latin typeface="Calibri"/>
                <a:ea typeface="Calibri"/>
                <a:cs typeface="Calibri"/>
                <a:sym typeface="Calibri"/>
              </a:rPr>
              <a:t>Quest’analisi nei suoi vari aspetti comprende un </a:t>
            </a:r>
            <a:r>
              <a:rPr b="1" i="0" lang="it-IT" sz="2400" u="none" cap="none" strike="noStrike">
                <a:solidFill>
                  <a:srgbClr val="000000"/>
                </a:solidFill>
                <a:latin typeface="Calibri"/>
                <a:ea typeface="Calibri"/>
                <a:cs typeface="Calibri"/>
                <a:sym typeface="Calibri"/>
              </a:rPr>
              <a:t>vasto insieme di </a:t>
            </a:r>
            <a:endParaRPr/>
          </a:p>
          <a:p>
            <a:pPr indent="0" lvl="0" marL="0" marR="0" rtl="0" algn="l">
              <a:lnSpc>
                <a:spcPct val="100000"/>
              </a:lnSpc>
              <a:spcBef>
                <a:spcPts val="0"/>
              </a:spcBef>
              <a:spcAft>
                <a:spcPts val="0"/>
              </a:spcAft>
              <a:buClr>
                <a:srgbClr val="000000"/>
              </a:buClr>
              <a:buSzPts val="2400"/>
              <a:buFont typeface="Calibri"/>
              <a:buNone/>
            </a:pPr>
            <a:r>
              <a:rPr b="1" i="0" lang="it-IT" sz="2400" u="none" cap="none" strike="noStrike">
                <a:solidFill>
                  <a:srgbClr val="000000"/>
                </a:solidFill>
                <a:latin typeface="Calibri"/>
                <a:ea typeface="Calibri"/>
                <a:cs typeface="Calibri"/>
                <a:sym typeface="Calibri"/>
              </a:rPr>
              <a:t>grandezze </a:t>
            </a:r>
            <a:r>
              <a:rPr b="0" i="0" lang="it-IT" sz="2400" u="none" cap="none" strike="noStrike">
                <a:solidFill>
                  <a:srgbClr val="000000"/>
                </a:solidFill>
                <a:latin typeface="Calibri"/>
                <a:ea typeface="Calibri"/>
                <a:cs typeface="Calibri"/>
                <a:sym typeface="Calibri"/>
              </a:rPr>
              <a:t>(es. movimento assoluto del centro di massa, il movimento assoluto dei segmenti corporei, la cinematica articolare, le forze e le coppie di forze scambiate con l’ambiente o trasmesse da strutture interne quali tendini, legamenti e muscoli, il lavoro, la potenza muscolare etc.). </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it-IT" sz="2400" u="none" cap="none" strike="noStrike">
                <a:solidFill>
                  <a:srgbClr val="000000"/>
                </a:solidFill>
                <a:latin typeface="Calibri"/>
                <a:ea typeface="Calibri"/>
                <a:cs typeface="Calibri"/>
                <a:sym typeface="Calibri"/>
              </a:rPr>
              <a:t>Tali grandezze vengono </a:t>
            </a:r>
            <a:r>
              <a:rPr b="1" i="0" lang="it-IT" sz="2400" u="none" cap="none" strike="noStrike">
                <a:solidFill>
                  <a:srgbClr val="000000"/>
                </a:solidFill>
                <a:latin typeface="Calibri"/>
                <a:ea typeface="Calibri"/>
                <a:cs typeface="Calibri"/>
                <a:sym typeface="Calibri"/>
              </a:rPr>
              <a:t>misurate</a:t>
            </a:r>
            <a:r>
              <a:rPr b="0" i="0" lang="it-IT" sz="2400" u="none" cap="none" strike="noStrike">
                <a:solidFill>
                  <a:srgbClr val="000000"/>
                </a:solidFill>
                <a:latin typeface="Calibri"/>
                <a:ea typeface="Calibri"/>
                <a:cs typeface="Calibri"/>
                <a:sym typeface="Calibri"/>
              </a:rPr>
              <a:t> oppure </a:t>
            </a:r>
            <a:r>
              <a:rPr b="1" i="0" lang="it-IT" sz="2400" u="none" cap="none" strike="noStrike">
                <a:solidFill>
                  <a:srgbClr val="000000"/>
                </a:solidFill>
                <a:latin typeface="Calibri"/>
                <a:ea typeface="Calibri"/>
                <a:cs typeface="Calibri"/>
                <a:sym typeface="Calibri"/>
              </a:rPr>
              <a:t>stimate</a:t>
            </a:r>
            <a:r>
              <a:rPr b="0" i="0" lang="it-IT" sz="2400" u="none" cap="none" strike="noStrike">
                <a:solidFill>
                  <a:srgbClr val="000000"/>
                </a:solidFill>
                <a:latin typeface="Calibri"/>
                <a:ea typeface="Calibri"/>
                <a:cs typeface="Calibri"/>
                <a:sym typeface="Calibri"/>
              </a:rPr>
              <a:t> mediante l’utilizzo di </a:t>
            </a:r>
            <a:r>
              <a:rPr b="1" i="0" lang="it-IT" sz="2400" u="none" cap="none" strike="noStrike">
                <a:solidFill>
                  <a:srgbClr val="000000"/>
                </a:solidFill>
                <a:latin typeface="Calibri"/>
                <a:ea typeface="Calibri"/>
                <a:cs typeface="Calibri"/>
                <a:sym typeface="Calibri"/>
              </a:rPr>
              <a:t>modelli morfo-funzionali dei sistemi coinvolti nell’analisi</a:t>
            </a:r>
            <a:endParaRPr/>
          </a:p>
          <a:p>
            <a:pPr indent="-342900" lvl="0" marL="342900" marR="0" rtl="0" algn="l">
              <a:lnSpc>
                <a:spcPct val="100000"/>
              </a:lnSpc>
              <a:spcBef>
                <a:spcPts val="0"/>
              </a:spcBef>
              <a:spcAft>
                <a:spcPts val="0"/>
              </a:spcAft>
              <a:buClr>
                <a:srgbClr val="000000"/>
              </a:buClr>
              <a:buSzPts val="2400"/>
              <a:buFont typeface="Noto Sans Symbols"/>
              <a:buChar char="🡪"/>
            </a:pPr>
            <a:r>
              <a:rPr b="1" i="0" lang="it-IT" sz="2400" u="none" cap="none" strike="noStrike">
                <a:solidFill>
                  <a:srgbClr val="000000"/>
                </a:solidFill>
                <a:latin typeface="Calibri"/>
                <a:ea typeface="Calibri"/>
                <a:cs typeface="Calibri"/>
                <a:sym typeface="Calibri"/>
              </a:rPr>
              <a:t>Tali modelli </a:t>
            </a:r>
            <a:r>
              <a:rPr b="0" i="0" lang="it-IT" sz="2400" u="none" cap="none" strike="noStrike">
                <a:solidFill>
                  <a:srgbClr val="000000"/>
                </a:solidFill>
                <a:latin typeface="Calibri"/>
                <a:ea typeface="Calibri"/>
                <a:cs typeface="Calibri"/>
                <a:sym typeface="Calibri"/>
              </a:rPr>
              <a:t>descrivono il corpo in </a:t>
            </a:r>
            <a:r>
              <a:rPr b="1" i="0" lang="it-IT" sz="2400" u="none" cap="none" strike="noStrike">
                <a:solidFill>
                  <a:srgbClr val="000000"/>
                </a:solidFill>
                <a:latin typeface="Calibri"/>
                <a:ea typeface="Calibri"/>
                <a:cs typeface="Calibri"/>
                <a:sym typeface="Calibri"/>
              </a:rPr>
              <a:t>maniera semplificata</a:t>
            </a:r>
            <a:r>
              <a:rPr b="0" i="0" lang="it-IT" sz="2400" u="none" cap="none" strike="noStrike">
                <a:solidFill>
                  <a:srgbClr val="000000"/>
                </a:solidFill>
                <a:latin typeface="Calibri"/>
                <a:ea typeface="Calibri"/>
                <a:cs typeface="Calibri"/>
                <a:sym typeface="Calibri"/>
              </a:rPr>
              <a:t>, modellizzando i </a:t>
            </a:r>
            <a:r>
              <a:rPr b="1" i="0" lang="it-IT" sz="2400" u="none" cap="none" strike="noStrike">
                <a:solidFill>
                  <a:srgbClr val="000000"/>
                </a:solidFill>
                <a:latin typeface="Calibri"/>
                <a:ea typeface="Calibri"/>
                <a:cs typeface="Calibri"/>
                <a:sym typeface="Calibri"/>
              </a:rPr>
              <a:t>segmenti ossei come corpi rigidi</a:t>
            </a:r>
            <a:r>
              <a:rPr b="0" i="0" lang="it-IT" sz="2400" u="none" cap="none" strike="noStrike">
                <a:solidFill>
                  <a:srgbClr val="000000"/>
                </a:solidFill>
                <a:latin typeface="Calibri"/>
                <a:ea typeface="Calibri"/>
                <a:cs typeface="Calibri"/>
                <a:sym typeface="Calibri"/>
              </a:rPr>
              <a:t> (non prendendo dunque in considerazione la loro deformazione)</a:t>
            </a:r>
            <a:endParaRPr b="1" i="0" sz="24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it-IT" sz="2400" u="none" cap="none" strike="noStrike">
                <a:solidFill>
                  <a:srgbClr val="000000"/>
                </a:solidFill>
                <a:highlight>
                  <a:srgbClr val="FFFFFF"/>
                </a:highlight>
                <a:latin typeface="Calibri"/>
                <a:ea typeface="Calibri"/>
                <a:cs typeface="Calibri"/>
                <a:sym typeface="Calibri"/>
              </a:rPr>
              <a:t>Gli studi di analisi del movimento non vengono effettuati solo in condizioni patologiche, ma anche in condizioni di assoluta assenza di patologia</a:t>
            </a:r>
            <a:endParaRPr/>
          </a:p>
        </p:txBody>
      </p:sp>
      <p:pic>
        <p:nvPicPr>
          <p:cNvPr descr="Analisi del movimento - Studio Mpa di Samuele Alessi" id="105" name="Google Shape;105;p2"/>
          <p:cNvPicPr preferRelativeResize="0"/>
          <p:nvPr/>
        </p:nvPicPr>
        <p:blipFill rotWithShape="1">
          <a:blip r:embed="rId3">
            <a:alphaModFix/>
          </a:blip>
          <a:srcRect b="0" l="0" r="0" t="0"/>
          <a:stretch/>
        </p:blipFill>
        <p:spPr>
          <a:xfrm>
            <a:off x="8641080" y="1245870"/>
            <a:ext cx="3415876" cy="1680210"/>
          </a:xfrm>
          <a:prstGeom prst="rect">
            <a:avLst/>
          </a:prstGeom>
          <a:noFill/>
          <a:ln>
            <a:noFill/>
          </a:ln>
        </p:spPr>
      </p:pic>
      <p:sp>
        <p:nvSpPr>
          <p:cNvPr id="106" name="Google Shape;106;p2"/>
          <p:cNvSpPr/>
          <p:nvPr/>
        </p:nvSpPr>
        <p:spPr>
          <a:xfrm rot="-969865">
            <a:off x="2040541" y="519032"/>
            <a:ext cx="3020759" cy="1320353"/>
          </a:xfrm>
          <a:prstGeom prst="leftArrowCallout">
            <a:avLst>
              <a:gd fmla="val 25000" name="adj1"/>
              <a:gd fmla="val 25000" name="adj2"/>
              <a:gd fmla="val 25000" name="adj3"/>
              <a:gd fmla="val 64977" name="adj4"/>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IT" sz="2400" u="none" cap="none" strike="noStrike">
                <a:solidFill>
                  <a:schemeClr val="lt1"/>
                </a:solidFill>
                <a:latin typeface="Calibri"/>
                <a:ea typeface="Calibri"/>
                <a:cs typeface="Calibri"/>
                <a:sym typeface="Calibri"/>
              </a:rPr>
              <a:t>MOTION CAPTURE, (MEMS)</a:t>
            </a:r>
            <a:endParaRPr b="1" i="0" sz="1800" u="none" cap="none" strike="noStrike">
              <a:solidFill>
                <a:schemeClr val="lt1"/>
              </a:solidFill>
              <a:latin typeface="Calibri"/>
              <a:ea typeface="Calibri"/>
              <a:cs typeface="Calibri"/>
              <a:sym typeface="Calibri"/>
            </a:endParaRPr>
          </a:p>
        </p:txBody>
      </p:sp>
      <p:sp>
        <p:nvSpPr>
          <p:cNvPr id="107" name="Google Shape;107;p2"/>
          <p:cNvSpPr/>
          <p:nvPr/>
        </p:nvSpPr>
        <p:spPr>
          <a:xfrm rot="2132014">
            <a:off x="3903802" y="2748010"/>
            <a:ext cx="2563154" cy="1116417"/>
          </a:xfrm>
          <a:prstGeom prst="leftArrowCallout">
            <a:avLst>
              <a:gd fmla="val 25000" name="adj1"/>
              <a:gd fmla="val 25000" name="adj2"/>
              <a:gd fmla="val 25000" name="adj3"/>
              <a:gd fmla="val 64977" name="adj4"/>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IT" sz="2400" u="none" cap="none" strike="noStrike">
                <a:solidFill>
                  <a:schemeClr val="lt1"/>
                </a:solidFill>
                <a:latin typeface="Calibri"/>
                <a:ea typeface="Calibri"/>
                <a:cs typeface="Calibri"/>
                <a:sym typeface="Calibri"/>
              </a:rPr>
              <a:t>(s-)EMG</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0"/>
          <p:cNvSpPr txBox="1"/>
          <p:nvPr>
            <p:ph type="title"/>
          </p:nvPr>
        </p:nvSpPr>
        <p:spPr>
          <a:xfrm>
            <a:off x="0" y="-3017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NEURORIPARAZIONE</a:t>
            </a:r>
            <a:endParaRPr/>
          </a:p>
        </p:txBody>
      </p:sp>
      <p:sp>
        <p:nvSpPr>
          <p:cNvPr id="286" name="Google Shape;286;p20"/>
          <p:cNvSpPr txBox="1"/>
          <p:nvPr>
            <p:ph idx="1" type="body"/>
          </p:nvPr>
        </p:nvSpPr>
        <p:spPr>
          <a:xfrm>
            <a:off x="0" y="722450"/>
            <a:ext cx="1237869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it-IT" sz="2400"/>
              <a:t>La neuroriparazione consiste nella capacità del nostro corpo di generare nuove strutture nervose (NON NEURONI) per riparare quelle distrutte da una lesione; può avvenire sia che nel SNC (molto poco) che a livello del SNP (molto di più). Le lesioni di un nervo periferico vengono solitamente distinte in cinque gradi di severità a differente prognosi</a:t>
            </a:r>
            <a:endParaRPr/>
          </a:p>
          <a:p>
            <a:pPr indent="0" lvl="0" marL="0" rtl="0" algn="l">
              <a:lnSpc>
                <a:spcPct val="90000"/>
              </a:lnSpc>
              <a:spcBef>
                <a:spcPts val="1000"/>
              </a:spcBef>
              <a:spcAft>
                <a:spcPts val="0"/>
              </a:spcAft>
              <a:buClr>
                <a:schemeClr val="dk1"/>
              </a:buClr>
              <a:buSzPts val="2800"/>
              <a:buNone/>
            </a:pPr>
            <a:r>
              <a:rPr lang="it-IT"/>
              <a:t> </a:t>
            </a:r>
            <a:endParaRPr/>
          </a:p>
        </p:txBody>
      </p:sp>
      <p:sp>
        <p:nvSpPr>
          <p:cNvPr descr="Cervello, cellule staminali per rimediare ai danni post-ictus | BiotechSol" id="287" name="Google Shape;287;p2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clerosi multipla progressiva, una speranza dalla terapia con cellule  staminali | Doctor33" id="288" name="Google Shape;288;p20"/>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9" name="Google Shape;289;p20"/>
          <p:cNvPicPr preferRelativeResize="0"/>
          <p:nvPr/>
        </p:nvPicPr>
        <p:blipFill rotWithShape="1">
          <a:blip r:embed="rId3">
            <a:alphaModFix/>
          </a:blip>
          <a:srcRect b="0" l="0" r="0" t="0"/>
          <a:stretch/>
        </p:blipFill>
        <p:spPr>
          <a:xfrm>
            <a:off x="97092" y="2114687"/>
            <a:ext cx="5749416" cy="1868191"/>
          </a:xfrm>
          <a:prstGeom prst="rect">
            <a:avLst/>
          </a:prstGeom>
          <a:noFill/>
          <a:ln>
            <a:noFill/>
          </a:ln>
        </p:spPr>
      </p:pic>
      <p:sp>
        <p:nvSpPr>
          <p:cNvPr id="290" name="Google Shape;290;p20"/>
          <p:cNvSpPr txBox="1"/>
          <p:nvPr/>
        </p:nvSpPr>
        <p:spPr>
          <a:xfrm>
            <a:off x="5943600" y="1978546"/>
            <a:ext cx="62484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Da un punto di vista funzionale la lesione di un nervo periferico comporta tre stadi di danno:</a:t>
            </a:r>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1) </a:t>
            </a:r>
            <a:r>
              <a:rPr b="1" lang="it-IT" sz="1800">
                <a:solidFill>
                  <a:schemeClr val="dk1"/>
                </a:solidFill>
                <a:latin typeface="Calibri"/>
                <a:ea typeface="Calibri"/>
                <a:cs typeface="Calibri"/>
                <a:sym typeface="Calibri"/>
              </a:rPr>
              <a:t>Neuroaprassia:</a:t>
            </a:r>
            <a:r>
              <a:rPr lang="it-IT" sz="1800">
                <a:solidFill>
                  <a:schemeClr val="dk1"/>
                </a:solidFill>
                <a:latin typeface="Calibri"/>
                <a:ea typeface="Calibri"/>
                <a:cs typeface="Calibri"/>
                <a:sym typeface="Calibri"/>
              </a:rPr>
              <a:t> causata da un danno ischemico acuto al nervo che produce una focale demielinizzazione con blocco della conduzione nervosa. Poiché il danno non produce lesione dell’assone, non è necessaria alcuna rigenerazione nervosa e pertanto il blocco di funzione è transitorio e consente una ripresa completa e in genere rapida, entro le 12 settimane.</a:t>
            </a:r>
            <a:endParaRPr/>
          </a:p>
        </p:txBody>
      </p:sp>
      <p:sp>
        <p:nvSpPr>
          <p:cNvPr id="291" name="Google Shape;291;p20"/>
          <p:cNvSpPr txBox="1"/>
          <p:nvPr/>
        </p:nvSpPr>
        <p:spPr>
          <a:xfrm>
            <a:off x="68580" y="4215918"/>
            <a:ext cx="1202817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2) </a:t>
            </a:r>
            <a:r>
              <a:rPr b="1" lang="it-IT" sz="1800">
                <a:solidFill>
                  <a:schemeClr val="dk1"/>
                </a:solidFill>
                <a:latin typeface="Calibri"/>
                <a:ea typeface="Calibri"/>
                <a:cs typeface="Calibri"/>
                <a:sym typeface="Calibri"/>
              </a:rPr>
              <a:t>Axonotmesi: </a:t>
            </a:r>
            <a:r>
              <a:rPr lang="it-IT" sz="1800">
                <a:solidFill>
                  <a:schemeClr val="dk1"/>
                </a:solidFill>
                <a:latin typeface="Calibri"/>
                <a:ea typeface="Calibri"/>
                <a:cs typeface="Calibri"/>
                <a:sym typeface="Calibri"/>
              </a:rPr>
              <a:t>è causata da un danno al nervo più grave rispetto alla neuroaprassia, nel quale si ha la lesione dell’assone (parte nobile del nervo), ma con le “guaine” di rivestimento integre (endonervio, perinervio ed epinervio). Il danno all’assone causa inevitabilmente un processo di degradazione dell’assone lesionato che prende il nome di degenerazione Walleriana al termine della quale il nervo potrà rigenerare ad una velocità teorica di </a:t>
            </a:r>
            <a:r>
              <a:rPr b="1" lang="it-IT" sz="1800">
                <a:solidFill>
                  <a:schemeClr val="dk1"/>
                </a:solidFill>
                <a:latin typeface="Calibri"/>
                <a:ea typeface="Calibri"/>
                <a:cs typeface="Calibri"/>
                <a:sym typeface="Calibri"/>
              </a:rPr>
              <a:t>circa 1 mm al giorno </a:t>
            </a:r>
            <a:r>
              <a:rPr lang="it-IT" sz="1800">
                <a:solidFill>
                  <a:schemeClr val="dk1"/>
                </a:solidFill>
                <a:latin typeface="Calibri"/>
                <a:ea typeface="Calibri"/>
                <a:cs typeface="Calibri"/>
                <a:sym typeface="Calibri"/>
              </a:rPr>
              <a:t>(circa 2,5 – 3 cm al mese). Il recupero però è generalmente completo in quanto non essendo stato leso l’ endonervio (la «galleria» entro la quale l’assone è alloggiato).</a:t>
            </a:r>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3) </a:t>
            </a:r>
            <a:r>
              <a:rPr b="1" lang="it-IT" sz="1800">
                <a:solidFill>
                  <a:schemeClr val="dk1"/>
                </a:solidFill>
                <a:latin typeface="Calibri"/>
                <a:ea typeface="Calibri"/>
                <a:cs typeface="Calibri"/>
                <a:sym typeface="Calibri"/>
              </a:rPr>
              <a:t>Neurotmesi: </a:t>
            </a:r>
            <a:r>
              <a:rPr lang="it-IT" sz="1800">
                <a:solidFill>
                  <a:schemeClr val="dk1"/>
                </a:solidFill>
                <a:latin typeface="Calibri"/>
                <a:ea typeface="Calibri"/>
                <a:cs typeface="Calibri"/>
                <a:sym typeface="Calibri"/>
              </a:rPr>
              <a:t>più grave perché il nervo presenta, oltre che le lesioni dei gradi precedenti, anche la rottura delle membrane più esterne, perinervio ed epinervio rispettivamente nel grado IV e V determinando un completo sovvertimento della struttura nervosa con formazione di grave fibrosi che impedisce la rigenerazione assonale. </a:t>
            </a:r>
            <a:endParaRPr/>
          </a:p>
        </p:txBody>
      </p:sp>
      <p:pic>
        <p:nvPicPr>
          <p:cNvPr id="292" name="Google Shape;292;p20"/>
          <p:cNvPicPr preferRelativeResize="0"/>
          <p:nvPr/>
        </p:nvPicPr>
        <p:blipFill rotWithShape="1">
          <a:blip r:embed="rId4">
            <a:alphaModFix/>
          </a:blip>
          <a:srcRect b="0" l="0" r="0" t="0"/>
          <a:stretch/>
        </p:blipFill>
        <p:spPr>
          <a:xfrm>
            <a:off x="4429125" y="2647473"/>
            <a:ext cx="1362075" cy="1362075"/>
          </a:xfrm>
          <a:prstGeom prst="rect">
            <a:avLst/>
          </a:prstGeom>
          <a:noFill/>
          <a:ln>
            <a:noFill/>
          </a:ln>
        </p:spPr>
      </p:pic>
      <p:sp>
        <p:nvSpPr>
          <p:cNvPr id="293" name="Google Shape;293;p20"/>
          <p:cNvSpPr txBox="1"/>
          <p:nvPr/>
        </p:nvSpPr>
        <p:spPr>
          <a:xfrm>
            <a:off x="4434840" y="3930168"/>
            <a:ext cx="12967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Henry Head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0" y="-3017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NEUROPLASTICITA’</a:t>
            </a:r>
            <a:endParaRPr/>
          </a:p>
        </p:txBody>
      </p:sp>
      <p:sp>
        <p:nvSpPr>
          <p:cNvPr descr="Cervello, cellule staminali per rimediare ai danni post-ictus | BiotechSol" id="300" name="Google Shape;300;p2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clerosi multipla progressiva, una speranza dalla terapia con cellule  staminali | Doctor33" id="301" name="Google Shape;301;p21"/>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1"/>
          <p:cNvSpPr txBox="1"/>
          <p:nvPr>
            <p:ph idx="1" type="body"/>
          </p:nvPr>
        </p:nvSpPr>
        <p:spPr>
          <a:xfrm>
            <a:off x="182880" y="662940"/>
            <a:ext cx="11170920" cy="551402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La neuroplasticità può essere definita come la </a:t>
            </a:r>
            <a:r>
              <a:rPr b="1" lang="it-IT"/>
              <a:t>capacità del sistema nervoso di rispondere agli stimoli per riorganizzare la sua struttura, le sue funzioni e le sue connessioni;</a:t>
            </a:r>
            <a:r>
              <a:rPr lang="it-IT"/>
              <a:t> avviene sia a livello periferico che a livello centrale</a:t>
            </a:r>
            <a:endParaRPr b="1"/>
          </a:p>
        </p:txBody>
      </p:sp>
      <p:pic>
        <p:nvPicPr>
          <p:cNvPr descr="Spinal Control of Movement (Chapter 13) Flashcards | Quizlet" id="303" name="Google Shape;303;p21"/>
          <p:cNvPicPr preferRelativeResize="0"/>
          <p:nvPr/>
        </p:nvPicPr>
        <p:blipFill rotWithShape="1">
          <a:blip r:embed="rId3">
            <a:alphaModFix/>
          </a:blip>
          <a:srcRect b="0" l="0" r="0" t="0"/>
          <a:stretch/>
        </p:blipFill>
        <p:spPr>
          <a:xfrm>
            <a:off x="3262550" y="2123123"/>
            <a:ext cx="5362099" cy="3568233"/>
          </a:xfrm>
          <a:prstGeom prst="rect">
            <a:avLst/>
          </a:prstGeom>
          <a:noFill/>
          <a:ln>
            <a:noFill/>
          </a:ln>
        </p:spPr>
      </p:pic>
      <p:pic>
        <p:nvPicPr>
          <p:cNvPr id="304" name="Google Shape;304;p21"/>
          <p:cNvPicPr preferRelativeResize="0"/>
          <p:nvPr/>
        </p:nvPicPr>
        <p:blipFill rotWithShape="1">
          <a:blip r:embed="rId4">
            <a:alphaModFix/>
          </a:blip>
          <a:srcRect b="0" l="0" r="0" t="0"/>
          <a:stretch/>
        </p:blipFill>
        <p:spPr>
          <a:xfrm>
            <a:off x="521969" y="2266870"/>
            <a:ext cx="2095500" cy="2667000"/>
          </a:xfrm>
          <a:prstGeom prst="rect">
            <a:avLst/>
          </a:prstGeom>
          <a:noFill/>
          <a:ln>
            <a:noFill/>
          </a:ln>
        </p:spPr>
      </p:pic>
      <p:sp>
        <p:nvSpPr>
          <p:cNvPr id="305" name="Google Shape;305;p21"/>
          <p:cNvSpPr txBox="1"/>
          <p:nvPr/>
        </p:nvSpPr>
        <p:spPr>
          <a:xfrm>
            <a:off x="533399" y="5001418"/>
            <a:ext cx="1882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John Carew Eccles</a:t>
            </a:r>
            <a:endParaRPr/>
          </a:p>
        </p:txBody>
      </p:sp>
      <p:sp>
        <p:nvSpPr>
          <p:cNvPr id="306" name="Google Shape;306;p21"/>
          <p:cNvSpPr txBox="1"/>
          <p:nvPr/>
        </p:nvSpPr>
        <p:spPr>
          <a:xfrm>
            <a:off x="8760324" y="2169209"/>
            <a:ext cx="3421675"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Il soleo ha fibre di tipo 1 mentre il GM ha fibre di tipo 2 (intermedie), se si cambia il tipo di innervazione succederà che il soleo svilupperà fibre di tipo due mentre il GM fibre di tipo 1 🡪 </a:t>
            </a:r>
            <a:r>
              <a:rPr b="1" lang="it-IT" sz="2000">
                <a:solidFill>
                  <a:schemeClr val="dk1"/>
                </a:solidFill>
                <a:latin typeface="Calibri"/>
                <a:ea typeface="Calibri"/>
                <a:cs typeface="Calibri"/>
                <a:sym typeface="Calibri"/>
              </a:rPr>
              <a:t>il drive neurale modifica il fenotipo muscolare!</a:t>
            </a:r>
            <a:r>
              <a:rPr lang="it-IT" sz="2000">
                <a:solidFill>
                  <a:schemeClr val="dk1"/>
                </a:solidFill>
                <a:latin typeface="Calibri"/>
                <a:ea typeface="Calibri"/>
                <a:cs typeface="Calibri"/>
                <a:sym typeface="Calibri"/>
              </a:rPr>
              <a:t>  </a:t>
            </a:r>
            <a:endParaRPr/>
          </a:p>
        </p:txBody>
      </p:sp>
      <p:sp>
        <p:nvSpPr>
          <p:cNvPr id="307" name="Google Shape;307;p21"/>
          <p:cNvSpPr txBox="1"/>
          <p:nvPr/>
        </p:nvSpPr>
        <p:spPr>
          <a:xfrm>
            <a:off x="2696524" y="5818256"/>
            <a:ext cx="64941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800">
                <a:solidFill>
                  <a:schemeClr val="dk1"/>
                </a:solidFill>
                <a:latin typeface="Calibri"/>
                <a:ea typeface="Calibri"/>
                <a:cs typeface="Calibri"/>
                <a:sym typeface="Calibri"/>
              </a:rPr>
              <a:t>ESEMPIO DI NEUROPLASTICITA’ PERIFERICA</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NEUROPLASTICITA’ CENTRALE</a:t>
            </a:r>
            <a:endParaRPr/>
          </a:p>
        </p:txBody>
      </p:sp>
      <p:pic>
        <p:nvPicPr>
          <p:cNvPr descr="From the pioneer of brain plasticity, Michael Merzenich" id="313" name="Google Shape;313;p22"/>
          <p:cNvPicPr preferRelativeResize="0"/>
          <p:nvPr/>
        </p:nvPicPr>
        <p:blipFill rotWithShape="1">
          <a:blip r:embed="rId3">
            <a:alphaModFix/>
          </a:blip>
          <a:srcRect b="0" l="0" r="0" t="0"/>
          <a:stretch/>
        </p:blipFill>
        <p:spPr>
          <a:xfrm>
            <a:off x="1524000" y="1325563"/>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type="title"/>
          </p:nvPr>
        </p:nvSpPr>
        <p:spPr>
          <a:xfrm>
            <a:off x="0" y="-21717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NEUROPLASTICITA’ CENTRALE</a:t>
            </a:r>
            <a:endParaRPr/>
          </a:p>
        </p:txBody>
      </p:sp>
      <p:pic>
        <p:nvPicPr>
          <p:cNvPr descr="Dr. Michael Merzenich, PhD - BrainHQ" id="319" name="Google Shape;319;p23"/>
          <p:cNvPicPr preferRelativeResize="0"/>
          <p:nvPr/>
        </p:nvPicPr>
        <p:blipFill rotWithShape="1">
          <a:blip r:embed="rId3">
            <a:alphaModFix/>
          </a:blip>
          <a:srcRect b="0" l="0" r="0" t="0"/>
          <a:stretch/>
        </p:blipFill>
        <p:spPr>
          <a:xfrm>
            <a:off x="1309688" y="971550"/>
            <a:ext cx="1857375" cy="2457450"/>
          </a:xfrm>
          <a:prstGeom prst="rect">
            <a:avLst/>
          </a:prstGeom>
          <a:noFill/>
          <a:ln>
            <a:noFill/>
          </a:ln>
        </p:spPr>
      </p:pic>
      <p:pic>
        <p:nvPicPr>
          <p:cNvPr id="320" name="Google Shape;320;p23"/>
          <p:cNvPicPr preferRelativeResize="0"/>
          <p:nvPr/>
        </p:nvPicPr>
        <p:blipFill rotWithShape="1">
          <a:blip r:embed="rId4">
            <a:alphaModFix/>
          </a:blip>
          <a:srcRect b="0" l="0" r="0" t="0"/>
          <a:stretch/>
        </p:blipFill>
        <p:spPr>
          <a:xfrm rot="-10740000">
            <a:off x="3870014" y="845815"/>
            <a:ext cx="7654376" cy="4145478"/>
          </a:xfrm>
          <a:prstGeom prst="rect">
            <a:avLst/>
          </a:prstGeom>
          <a:noFill/>
          <a:ln>
            <a:noFill/>
          </a:ln>
        </p:spPr>
      </p:pic>
      <p:pic>
        <p:nvPicPr>
          <p:cNvPr id="321" name="Google Shape;321;p23"/>
          <p:cNvPicPr preferRelativeResize="0"/>
          <p:nvPr/>
        </p:nvPicPr>
        <p:blipFill rotWithShape="1">
          <a:blip r:embed="rId5">
            <a:alphaModFix/>
          </a:blip>
          <a:srcRect b="0" l="0" r="0" t="0"/>
          <a:stretch/>
        </p:blipFill>
        <p:spPr>
          <a:xfrm>
            <a:off x="138113" y="3543296"/>
            <a:ext cx="3028950" cy="3028950"/>
          </a:xfrm>
          <a:prstGeom prst="rect">
            <a:avLst/>
          </a:prstGeom>
          <a:noFill/>
          <a:ln>
            <a:noFill/>
          </a:ln>
        </p:spPr>
      </p:pic>
      <p:sp>
        <p:nvSpPr>
          <p:cNvPr id="322" name="Google Shape;322;p23"/>
          <p:cNvSpPr txBox="1"/>
          <p:nvPr/>
        </p:nvSpPr>
        <p:spPr>
          <a:xfrm>
            <a:off x="3543299" y="5057771"/>
            <a:ext cx="830780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In seguito alla perdita di una funzione, le aree corticali  si estendono e prendono il «sopravvento»;</a:t>
            </a:r>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È pertanto possibile che la capacità di sentire/muovere/effettuare azioni con il 2 e 4 dito sia </a:t>
            </a:r>
            <a:r>
              <a:rPr b="1" lang="it-IT" sz="1800">
                <a:solidFill>
                  <a:schemeClr val="dk1"/>
                </a:solidFill>
                <a:latin typeface="Calibri"/>
                <a:ea typeface="Calibri"/>
                <a:cs typeface="Calibri"/>
                <a:sym typeface="Calibri"/>
              </a:rPr>
              <a:t>notevolmente migliorata</a:t>
            </a:r>
            <a:endParaRPr/>
          </a:p>
        </p:txBody>
      </p:sp>
      <p:sp>
        <p:nvSpPr>
          <p:cNvPr id="323" name="Google Shape;323;p23"/>
          <p:cNvSpPr txBox="1"/>
          <p:nvPr/>
        </p:nvSpPr>
        <p:spPr>
          <a:xfrm>
            <a:off x="3704614" y="6372191"/>
            <a:ext cx="83492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chemeClr val="dk1"/>
                </a:solidFill>
                <a:latin typeface="Calibri"/>
                <a:ea typeface="Calibri"/>
                <a:cs typeface="Calibri"/>
                <a:sym typeface="Calibri"/>
              </a:rPr>
              <a:t>ESEMPIO DI NEUROPLASTICITA’ CENTRALE CONSEGUENTE AD AMPUTAZIONE</a:t>
            </a:r>
            <a:endParaRPr b="1"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4"/>
          <p:cNvPicPr preferRelativeResize="0"/>
          <p:nvPr/>
        </p:nvPicPr>
        <p:blipFill rotWithShape="1">
          <a:blip r:embed="rId3">
            <a:alphaModFix/>
          </a:blip>
          <a:srcRect b="0" l="0" r="0" t="0"/>
          <a:stretch/>
        </p:blipFill>
        <p:spPr>
          <a:xfrm>
            <a:off x="6789420" y="217488"/>
            <a:ext cx="5325019" cy="4092258"/>
          </a:xfrm>
          <a:prstGeom prst="rect">
            <a:avLst/>
          </a:prstGeom>
          <a:noFill/>
          <a:ln>
            <a:noFill/>
          </a:ln>
        </p:spPr>
      </p:pic>
      <p:sp>
        <p:nvSpPr>
          <p:cNvPr id="329" name="Google Shape;329;p24"/>
          <p:cNvSpPr txBox="1"/>
          <p:nvPr>
            <p:ph type="title"/>
          </p:nvPr>
        </p:nvSpPr>
        <p:spPr>
          <a:xfrm>
            <a:off x="0" y="-21717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NEUROPLASTICITA’ CENTRALE</a:t>
            </a:r>
            <a:endParaRPr/>
          </a:p>
        </p:txBody>
      </p:sp>
      <p:sp>
        <p:nvSpPr>
          <p:cNvPr id="330" name="Google Shape;330;p24"/>
          <p:cNvSpPr txBox="1"/>
          <p:nvPr/>
        </p:nvSpPr>
        <p:spPr>
          <a:xfrm>
            <a:off x="0" y="662622"/>
            <a:ext cx="7052310" cy="6247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Per cercare di capire come il nostro cervello reagisce in seguito ad un danno unilaterale, sono stati proposti innumerevoli modelli teorici (non necessariamente in contrasto t). I principali sono:</a:t>
            </a:r>
            <a:endParaRPr/>
          </a:p>
          <a:p>
            <a:pPr indent="-342900" lvl="0" marL="342900" marR="0" rtl="0" algn="l">
              <a:spcBef>
                <a:spcPts val="0"/>
              </a:spcBef>
              <a:spcAft>
                <a:spcPts val="0"/>
              </a:spcAft>
              <a:buClr>
                <a:schemeClr val="dk1"/>
              </a:buClr>
              <a:buSzPts val="2000"/>
              <a:buFont typeface="Calibri"/>
              <a:buAutoNum type="arabicPeriod"/>
            </a:pPr>
            <a:r>
              <a:rPr b="1" lang="it-IT" sz="2000">
                <a:solidFill>
                  <a:schemeClr val="dk1"/>
                </a:solidFill>
                <a:latin typeface="Calibri"/>
                <a:ea typeface="Calibri"/>
                <a:cs typeface="Calibri"/>
                <a:sym typeface="Calibri"/>
              </a:rPr>
              <a:t>Modello di vicaration: </a:t>
            </a:r>
            <a:r>
              <a:rPr lang="it-IT" sz="2000">
                <a:solidFill>
                  <a:schemeClr val="dk1"/>
                </a:solidFill>
                <a:latin typeface="Calibri"/>
                <a:ea typeface="Calibri"/>
                <a:cs typeface="Calibri"/>
                <a:sym typeface="Calibri"/>
              </a:rPr>
              <a:t>nel momento in cui un emisfero viene colpito da un danno, l’ altro emisfero contribuisce al recupero funzionale sostituendo le funzioni perse</a:t>
            </a:r>
            <a:endParaRPr/>
          </a:p>
          <a:p>
            <a:pPr indent="-342900" lvl="0" marL="342900" marR="0" rtl="0" algn="l">
              <a:spcBef>
                <a:spcPts val="0"/>
              </a:spcBef>
              <a:spcAft>
                <a:spcPts val="0"/>
              </a:spcAft>
              <a:buClr>
                <a:schemeClr val="dk1"/>
              </a:buClr>
              <a:buSzPts val="2000"/>
              <a:buFont typeface="Calibri"/>
              <a:buAutoNum type="arabicPeriod"/>
            </a:pPr>
            <a:r>
              <a:rPr b="1" lang="it-IT" sz="2000">
                <a:solidFill>
                  <a:schemeClr val="dk1"/>
                </a:solidFill>
                <a:latin typeface="Calibri"/>
                <a:ea typeface="Calibri"/>
                <a:cs typeface="Calibri"/>
                <a:sym typeface="Calibri"/>
              </a:rPr>
              <a:t>Modello di competizione interemisferica:</a:t>
            </a:r>
            <a:r>
              <a:rPr lang="it-IT" sz="2000">
                <a:solidFill>
                  <a:schemeClr val="dk1"/>
                </a:solidFill>
                <a:latin typeface="Calibri"/>
                <a:ea typeface="Calibri"/>
                <a:cs typeface="Calibri"/>
                <a:sym typeface="Calibri"/>
              </a:rPr>
              <a:t> secondo tale modello i due emisferi si «controllano» reciprocamente, cercando di inibire uno le funzioni dell’ altro; in condizioni fisiologiche sussiste un equilibrio tra i due emisferi. Quando avviene un danno, tuttavia, l’ emisfero sano prevale su quello leso, con effetti potenzialmente positivi, ma ANCHE negativi </a:t>
            </a:r>
            <a:endParaRPr/>
          </a:p>
          <a:p>
            <a:pPr indent="-342900" lvl="1" marL="800100" marR="0" rtl="0" algn="l">
              <a:spcBef>
                <a:spcPts val="0"/>
              </a:spcBef>
              <a:spcAft>
                <a:spcPts val="0"/>
              </a:spcAft>
              <a:buClr>
                <a:schemeClr val="dk1"/>
              </a:buClr>
              <a:buSzPts val="2000"/>
              <a:buFont typeface="Arial"/>
              <a:buChar char="•"/>
            </a:pPr>
            <a:r>
              <a:rPr b="0" i="0" lang="it-IT" sz="2000" u="none" cap="none" strike="noStrike">
                <a:solidFill>
                  <a:schemeClr val="dk1"/>
                </a:solidFill>
                <a:latin typeface="Calibri"/>
                <a:ea typeface="Calibri"/>
                <a:cs typeface="Calibri"/>
                <a:sym typeface="Calibri"/>
              </a:rPr>
              <a:t>Gli effetti saranno positivi se il danno è effettivamente talmente esteso che qualsiasi possibilità (leggasi neuroplasticità) di recupero è esclusa (</a:t>
            </a:r>
            <a:r>
              <a:rPr b="1" i="0" lang="it-IT" sz="2000" u="none" cap="none" strike="noStrike">
                <a:solidFill>
                  <a:schemeClr val="dk1"/>
                </a:solidFill>
                <a:latin typeface="Calibri"/>
                <a:ea typeface="Calibri"/>
                <a:cs typeface="Calibri"/>
                <a:sym typeface="Calibri"/>
              </a:rPr>
              <a:t>adaptative neuroplasticity</a:t>
            </a:r>
            <a:r>
              <a:rPr b="0" i="0" lang="it-IT" sz="2000" u="none" cap="none" strike="noStrike">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000"/>
              <a:buFont typeface="Arial"/>
              <a:buChar char="•"/>
            </a:pPr>
            <a:r>
              <a:rPr b="0" i="0" lang="it-IT" sz="2000" u="none" cap="none" strike="noStrike">
                <a:solidFill>
                  <a:schemeClr val="dk1"/>
                </a:solidFill>
                <a:latin typeface="Calibri"/>
                <a:ea typeface="Calibri"/>
                <a:cs typeface="Calibri"/>
                <a:sym typeface="Calibri"/>
              </a:rPr>
              <a:t>Gli effetti saranno negativi se il danno risulti limitato: in questo caso, le abilità di neuroplasticità dell’ emisfero leso saranno inibite dall’ emisfero sano (</a:t>
            </a:r>
            <a:r>
              <a:rPr b="1" i="0" lang="it-IT" sz="2000" u="none" cap="none" strike="noStrike">
                <a:solidFill>
                  <a:schemeClr val="dk1"/>
                </a:solidFill>
                <a:latin typeface="Calibri"/>
                <a:ea typeface="Calibri"/>
                <a:cs typeface="Calibri"/>
                <a:sym typeface="Calibri"/>
              </a:rPr>
              <a:t>maladapative neuroplasticity</a:t>
            </a:r>
            <a:r>
              <a:rPr b="0" i="0" lang="it-IT" sz="2000" u="none" cap="none" strike="noStrike">
                <a:solidFill>
                  <a:schemeClr val="dk1"/>
                </a:solidFill>
                <a:latin typeface="Calibri"/>
                <a:ea typeface="Calibri"/>
                <a:cs typeface="Calibri"/>
                <a:sym typeface="Calibri"/>
              </a:rPr>
              <a:t>)</a:t>
            </a:r>
            <a:endParaRPr/>
          </a:p>
        </p:txBody>
      </p:sp>
      <p:sp>
        <p:nvSpPr>
          <p:cNvPr id="331" name="Google Shape;331;p24"/>
          <p:cNvSpPr txBox="1"/>
          <p:nvPr/>
        </p:nvSpPr>
        <p:spPr>
          <a:xfrm>
            <a:off x="7052310" y="4629150"/>
            <a:ext cx="493114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Il tipo di neuroplasticità che scaturisce dipende dalla </a:t>
            </a:r>
            <a:r>
              <a:rPr b="1" lang="it-IT" sz="1800">
                <a:solidFill>
                  <a:schemeClr val="dk1"/>
                </a:solidFill>
                <a:latin typeface="Calibri"/>
                <a:ea typeface="Calibri"/>
                <a:cs typeface="Calibri"/>
                <a:sym typeface="Calibri"/>
              </a:rPr>
              <a:t>riserva strutturale (</a:t>
            </a:r>
            <a:r>
              <a:rPr b="1" i="1" lang="it-IT" sz="1800">
                <a:solidFill>
                  <a:schemeClr val="dk1"/>
                </a:solidFill>
                <a:latin typeface="Calibri"/>
                <a:ea typeface="Calibri"/>
                <a:cs typeface="Calibri"/>
                <a:sym typeface="Calibri"/>
              </a:rPr>
              <a:t>ciò che rimane funzionante dopo il danno</a:t>
            </a:r>
            <a:r>
              <a:rPr b="1" lang="it-IT" sz="1800">
                <a:solidFill>
                  <a:schemeClr val="dk1"/>
                </a:solidFill>
                <a:latin typeface="Calibri"/>
                <a:ea typeface="Calibri"/>
                <a:cs typeface="Calibri"/>
                <a:sym typeface="Calibri"/>
              </a:rPr>
              <a:t>);</a:t>
            </a:r>
            <a:r>
              <a:rPr lang="it-IT"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i="1" lang="it-IT" sz="1800">
                <a:solidFill>
                  <a:schemeClr val="dk1"/>
                </a:solidFill>
                <a:latin typeface="Calibri"/>
                <a:ea typeface="Calibri"/>
                <a:cs typeface="Calibri"/>
                <a:sym typeface="Calibri"/>
              </a:rPr>
              <a:t>🡪 Mediante le tecniche di stimolazione è possibile favorire o sfavorire il bilanciamento interemisferico </a:t>
            </a:r>
            <a:r>
              <a:rPr lang="it-IT" sz="1800">
                <a:solidFill>
                  <a:schemeClr val="dk1"/>
                </a:solidFill>
                <a:latin typeface="Calibri"/>
                <a:ea typeface="Calibri"/>
                <a:cs typeface="Calibri"/>
                <a:sym typeface="Calibri"/>
              </a:rPr>
              <a:t>(</a:t>
            </a:r>
            <a:r>
              <a:rPr b="1" lang="it-IT" sz="1800">
                <a:solidFill>
                  <a:schemeClr val="dk1"/>
                </a:solidFill>
                <a:latin typeface="Calibri"/>
                <a:ea typeface="Calibri"/>
                <a:cs typeface="Calibri"/>
                <a:sym typeface="Calibri"/>
              </a:rPr>
              <a:t>si favorisce quando la riserva è alta, si sfavorisce quando la riserva è bassa!</a:t>
            </a:r>
            <a:r>
              <a:rPr lang="it-IT" sz="1800">
                <a:solidFill>
                  <a:schemeClr val="dk1"/>
                </a:solidFill>
                <a:latin typeface="Calibri"/>
                <a:ea typeface="Calibri"/>
                <a:cs typeface="Calibri"/>
                <a:sym typeface="Calibri"/>
              </a:rPr>
              <a:t>)</a:t>
            </a:r>
            <a:r>
              <a:rPr i="1" lang="it-IT" sz="1800">
                <a:solidFill>
                  <a:schemeClr val="dk1"/>
                </a:solidFill>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45719" y="-40467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Definizione – analisi del movimento</a:t>
            </a:r>
            <a:endParaRPr/>
          </a:p>
        </p:txBody>
      </p:sp>
      <p:sp>
        <p:nvSpPr>
          <p:cNvPr id="114" name="Google Shape;114;p3"/>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115" name="Google Shape;115;p3"/>
          <p:cNvSpPr txBox="1"/>
          <p:nvPr/>
        </p:nvSpPr>
        <p:spPr>
          <a:xfrm>
            <a:off x="0" y="697418"/>
            <a:ext cx="12140776"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2400" u="none" cap="none" strike="noStrike">
                <a:solidFill>
                  <a:schemeClr val="dk1"/>
                </a:solidFill>
                <a:highlight>
                  <a:srgbClr val="FFFFFF"/>
                </a:highlight>
                <a:latin typeface="Calibri"/>
                <a:ea typeface="Calibri"/>
                <a:cs typeface="Calibri"/>
                <a:sym typeface="Calibri"/>
              </a:rPr>
              <a:t>L’ analisi del movimento è lo </a:t>
            </a:r>
            <a:r>
              <a:rPr b="1" i="0" lang="it-IT" sz="2400" u="none" cap="none" strike="noStrike">
                <a:solidFill>
                  <a:schemeClr val="dk1"/>
                </a:solidFill>
                <a:highlight>
                  <a:srgbClr val="FFFFFF"/>
                </a:highlight>
                <a:latin typeface="Calibri"/>
                <a:ea typeface="Calibri"/>
                <a:cs typeface="Calibri"/>
                <a:sym typeface="Calibri"/>
              </a:rPr>
              <a:t>studio sistematico </a:t>
            </a:r>
            <a:r>
              <a:rPr b="0" i="0" lang="it-IT" sz="2400" u="none" cap="none" strike="noStrike">
                <a:solidFill>
                  <a:schemeClr val="dk1"/>
                </a:solidFill>
                <a:highlight>
                  <a:srgbClr val="FFFFFF"/>
                </a:highlight>
                <a:latin typeface="Calibri"/>
                <a:ea typeface="Calibri"/>
                <a:cs typeface="Calibri"/>
                <a:sym typeface="Calibri"/>
              </a:rPr>
              <a:t>del movimento umano; mediante  determinate tecniche permette di effettuare misurazioni specifiche riguardanti: </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highlight>
                  <a:srgbClr val="FFFFFF"/>
                </a:highlight>
                <a:latin typeface="Calibri"/>
                <a:ea typeface="Calibri"/>
                <a:cs typeface="Calibri"/>
                <a:sym typeface="Calibri"/>
              </a:rPr>
              <a:t>la </a:t>
            </a:r>
            <a:r>
              <a:rPr b="1" lang="it-IT" sz="2400">
                <a:solidFill>
                  <a:schemeClr val="dk1"/>
                </a:solidFill>
                <a:highlight>
                  <a:srgbClr val="FFFFFF"/>
                </a:highlight>
                <a:latin typeface="Calibri"/>
                <a:ea typeface="Calibri"/>
                <a:cs typeface="Calibri"/>
                <a:sym typeface="Calibri"/>
              </a:rPr>
              <a:t>cinematica</a:t>
            </a:r>
            <a:r>
              <a:rPr lang="it-IT" sz="2400">
                <a:solidFill>
                  <a:schemeClr val="dk1"/>
                </a:solidFill>
                <a:highlight>
                  <a:srgbClr val="FFFFFF"/>
                </a:highlight>
                <a:latin typeface="Calibri"/>
                <a:ea typeface="Calibri"/>
                <a:cs typeface="Calibri"/>
                <a:sym typeface="Calibri"/>
              </a:rPr>
              <a:t> &amp; la </a:t>
            </a:r>
            <a:r>
              <a:rPr b="1" lang="it-IT" sz="2400">
                <a:solidFill>
                  <a:srgbClr val="C00000"/>
                </a:solidFill>
                <a:highlight>
                  <a:srgbClr val="FFFFFF"/>
                </a:highlight>
                <a:latin typeface="Calibri"/>
                <a:ea typeface="Calibri"/>
                <a:cs typeface="Calibri"/>
                <a:sym typeface="Calibri"/>
              </a:rPr>
              <a:t>dinamica</a:t>
            </a:r>
            <a:r>
              <a:rPr lang="it-IT" sz="2400">
                <a:solidFill>
                  <a:schemeClr val="dk1"/>
                </a:solidFill>
                <a:highlight>
                  <a:srgbClr val="FFFFFF"/>
                </a:highlight>
                <a:latin typeface="Calibri"/>
                <a:ea typeface="Calibri"/>
                <a:cs typeface="Calibri"/>
                <a:sym typeface="Calibri"/>
              </a:rPr>
              <a:t> dei </a:t>
            </a:r>
            <a:r>
              <a:rPr b="1" lang="it-IT" sz="2400">
                <a:solidFill>
                  <a:schemeClr val="dk1"/>
                </a:solidFill>
                <a:highlight>
                  <a:srgbClr val="FFFFFF"/>
                </a:highlight>
                <a:latin typeface="Calibri"/>
                <a:ea typeface="Calibri"/>
                <a:cs typeface="Calibri"/>
                <a:sym typeface="Calibri"/>
              </a:rPr>
              <a:t>segmenti corporei </a:t>
            </a:r>
            <a:r>
              <a:rPr b="1" i="0" lang="it-IT" sz="2400">
                <a:solidFill>
                  <a:schemeClr val="dk1"/>
                </a:solidFill>
                <a:highlight>
                  <a:srgbClr val="FFFFFF"/>
                </a:highlight>
                <a:latin typeface="Calibri"/>
                <a:ea typeface="Calibri"/>
                <a:cs typeface="Calibri"/>
                <a:sym typeface="Calibri"/>
              </a:rPr>
              <a:t> </a:t>
            </a:r>
            <a:endParaRPr b="1" sz="2400">
              <a:solidFill>
                <a:schemeClr val="dk1"/>
              </a:solidFill>
              <a:highlight>
                <a:srgbClr val="FFFFFF"/>
              </a:highlight>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b="0" i="0" lang="it-IT" sz="2400">
                <a:solidFill>
                  <a:schemeClr val="dk1"/>
                </a:solidFill>
                <a:highlight>
                  <a:srgbClr val="FFFFFF"/>
                </a:highlight>
                <a:latin typeface="Calibri"/>
                <a:ea typeface="Calibri"/>
                <a:cs typeface="Calibri"/>
                <a:sym typeface="Calibri"/>
              </a:rPr>
              <a:t>la </a:t>
            </a:r>
            <a:r>
              <a:rPr b="1" i="0" lang="it-IT" sz="2400">
                <a:solidFill>
                  <a:srgbClr val="C00000"/>
                </a:solidFill>
                <a:highlight>
                  <a:srgbClr val="FFFFFF"/>
                </a:highlight>
                <a:latin typeface="Calibri"/>
                <a:ea typeface="Calibri"/>
                <a:cs typeface="Calibri"/>
                <a:sym typeface="Calibri"/>
              </a:rPr>
              <a:t>biomeccanica</a:t>
            </a:r>
            <a:r>
              <a:rPr b="0" i="0" lang="it-IT" sz="2400">
                <a:solidFill>
                  <a:srgbClr val="C00000"/>
                </a:solidFill>
                <a:highlight>
                  <a:srgbClr val="FFFFFF"/>
                </a:highlight>
                <a:latin typeface="Calibri"/>
                <a:ea typeface="Calibri"/>
                <a:cs typeface="Calibri"/>
                <a:sym typeface="Calibri"/>
              </a:rPr>
              <a:t> </a:t>
            </a:r>
            <a:r>
              <a:rPr lang="it-IT" sz="2400">
                <a:solidFill>
                  <a:schemeClr val="dk1"/>
                </a:solidFill>
                <a:latin typeface="Calibri"/>
                <a:ea typeface="Calibri"/>
                <a:cs typeface="Calibri"/>
                <a:sym typeface="Calibri"/>
              </a:rPr>
              <a:t>del </a:t>
            </a:r>
            <a:r>
              <a:rPr b="1" lang="it-IT" sz="2400">
                <a:solidFill>
                  <a:schemeClr val="dk1"/>
                </a:solidFill>
                <a:latin typeface="Calibri"/>
                <a:ea typeface="Calibri"/>
                <a:cs typeface="Calibri"/>
                <a:sym typeface="Calibri"/>
              </a:rPr>
              <a:t>sistema muscolo-scheletrico</a:t>
            </a:r>
            <a:endParaRPr b="1" i="0" sz="2400">
              <a:solidFill>
                <a:schemeClr val="dk1"/>
              </a:solidFill>
              <a:highlight>
                <a:srgbClr val="FFFFFF"/>
              </a:highlight>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b="0" i="0" lang="it-IT" sz="2400">
                <a:solidFill>
                  <a:schemeClr val="dk1"/>
                </a:solidFill>
                <a:highlight>
                  <a:srgbClr val="FFFFFF"/>
                </a:highlight>
                <a:latin typeface="Calibri"/>
                <a:ea typeface="Calibri"/>
                <a:cs typeface="Calibri"/>
                <a:sym typeface="Calibri"/>
              </a:rPr>
              <a:t>l’ </a:t>
            </a:r>
            <a:r>
              <a:rPr b="1" i="0" lang="it-IT" sz="2400">
                <a:solidFill>
                  <a:schemeClr val="dk1"/>
                </a:solidFill>
                <a:highlight>
                  <a:srgbClr val="FFFFFF"/>
                </a:highlight>
                <a:latin typeface="Calibri"/>
                <a:ea typeface="Calibri"/>
                <a:cs typeface="Calibri"/>
                <a:sym typeface="Calibri"/>
              </a:rPr>
              <a:t>attività dei muscoli implicati </a:t>
            </a:r>
            <a:r>
              <a:rPr b="0" i="0" lang="it-IT" sz="2400">
                <a:solidFill>
                  <a:schemeClr val="dk1"/>
                </a:solidFill>
                <a:highlight>
                  <a:srgbClr val="FFFFFF"/>
                </a:highlight>
                <a:latin typeface="Calibri"/>
                <a:ea typeface="Calibri"/>
                <a:cs typeface="Calibri"/>
                <a:sym typeface="Calibri"/>
              </a:rPr>
              <a:t>nel movimento oggetto di studio</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Quest’analisi nei suoi vari aspetti comprende un </a:t>
            </a:r>
            <a:r>
              <a:rPr b="1" lang="it-IT" sz="2400">
                <a:solidFill>
                  <a:schemeClr val="dk1"/>
                </a:solidFill>
                <a:latin typeface="Calibri"/>
                <a:ea typeface="Calibri"/>
                <a:cs typeface="Calibri"/>
                <a:sym typeface="Calibri"/>
              </a:rPr>
              <a:t>vasto insieme di </a:t>
            </a:r>
            <a:endParaRPr/>
          </a:p>
          <a:p>
            <a:pPr indent="0" lvl="0" marL="0" marR="0" rtl="0" algn="l">
              <a:spcBef>
                <a:spcPts val="0"/>
              </a:spcBef>
              <a:spcAft>
                <a:spcPts val="0"/>
              </a:spcAft>
              <a:buNone/>
            </a:pPr>
            <a:r>
              <a:rPr b="1" lang="it-IT" sz="2400">
                <a:solidFill>
                  <a:schemeClr val="dk1"/>
                </a:solidFill>
                <a:latin typeface="Calibri"/>
                <a:ea typeface="Calibri"/>
                <a:cs typeface="Calibri"/>
                <a:sym typeface="Calibri"/>
              </a:rPr>
              <a:t>grandezze </a:t>
            </a:r>
            <a:r>
              <a:rPr lang="it-IT" sz="2400">
                <a:solidFill>
                  <a:schemeClr val="dk1"/>
                </a:solidFill>
                <a:latin typeface="Calibri"/>
                <a:ea typeface="Calibri"/>
                <a:cs typeface="Calibri"/>
                <a:sym typeface="Calibri"/>
              </a:rPr>
              <a:t>(es. movimento assoluto del centro di massa, il movimento assoluto dei segmenti corporei, la cinematica articolare, le forze e le coppie di forze scambiate con l’ambiente o trasmesse da strutture interne quali tendini, legamenti e muscoli, il lavoro, la potenza muscolare etc.). </a:t>
            </a:r>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latin typeface="Calibri"/>
                <a:ea typeface="Calibri"/>
                <a:cs typeface="Calibri"/>
                <a:sym typeface="Calibri"/>
              </a:rPr>
              <a:t>Tali grandezze vengono </a:t>
            </a:r>
            <a:r>
              <a:rPr b="1" lang="it-IT" sz="2400">
                <a:solidFill>
                  <a:schemeClr val="dk1"/>
                </a:solidFill>
                <a:latin typeface="Calibri"/>
                <a:ea typeface="Calibri"/>
                <a:cs typeface="Calibri"/>
                <a:sym typeface="Calibri"/>
              </a:rPr>
              <a:t>misurate</a:t>
            </a:r>
            <a:r>
              <a:rPr lang="it-IT" sz="2400">
                <a:solidFill>
                  <a:schemeClr val="dk1"/>
                </a:solidFill>
                <a:latin typeface="Calibri"/>
                <a:ea typeface="Calibri"/>
                <a:cs typeface="Calibri"/>
                <a:sym typeface="Calibri"/>
              </a:rPr>
              <a:t> oppure </a:t>
            </a:r>
            <a:r>
              <a:rPr b="1" lang="it-IT" sz="2400">
                <a:solidFill>
                  <a:schemeClr val="dk1"/>
                </a:solidFill>
                <a:latin typeface="Calibri"/>
                <a:ea typeface="Calibri"/>
                <a:cs typeface="Calibri"/>
                <a:sym typeface="Calibri"/>
              </a:rPr>
              <a:t>stimate</a:t>
            </a:r>
            <a:r>
              <a:rPr lang="it-IT" sz="2400">
                <a:solidFill>
                  <a:schemeClr val="dk1"/>
                </a:solidFill>
                <a:latin typeface="Calibri"/>
                <a:ea typeface="Calibri"/>
                <a:cs typeface="Calibri"/>
                <a:sym typeface="Calibri"/>
              </a:rPr>
              <a:t> mediante l’utilizzo di </a:t>
            </a:r>
            <a:r>
              <a:rPr b="1" lang="it-IT" sz="2400">
                <a:solidFill>
                  <a:schemeClr val="dk1"/>
                </a:solidFill>
                <a:latin typeface="Calibri"/>
                <a:ea typeface="Calibri"/>
                <a:cs typeface="Calibri"/>
                <a:sym typeface="Calibri"/>
              </a:rPr>
              <a:t>modelli morfo-funzionali dei sistemi coinvolti nell’analisi</a:t>
            </a:r>
            <a:endParaRPr/>
          </a:p>
          <a:p>
            <a:pPr indent="-342900" lvl="0" marL="342900" marR="0" rtl="0" algn="l">
              <a:spcBef>
                <a:spcPts val="0"/>
              </a:spcBef>
              <a:spcAft>
                <a:spcPts val="0"/>
              </a:spcAft>
              <a:buClr>
                <a:schemeClr val="dk1"/>
              </a:buClr>
              <a:buSzPts val="2400"/>
              <a:buFont typeface="Noto Sans Symbols"/>
              <a:buChar char="🡪"/>
            </a:pPr>
            <a:r>
              <a:rPr b="1" lang="it-IT" sz="2400">
                <a:solidFill>
                  <a:schemeClr val="dk1"/>
                </a:solidFill>
                <a:latin typeface="Calibri"/>
                <a:ea typeface="Calibri"/>
                <a:cs typeface="Calibri"/>
                <a:sym typeface="Calibri"/>
              </a:rPr>
              <a:t>Tali modelli </a:t>
            </a:r>
            <a:r>
              <a:rPr lang="it-IT" sz="2400">
                <a:solidFill>
                  <a:schemeClr val="dk1"/>
                </a:solidFill>
                <a:latin typeface="Calibri"/>
                <a:ea typeface="Calibri"/>
                <a:cs typeface="Calibri"/>
                <a:sym typeface="Calibri"/>
              </a:rPr>
              <a:t>descrivono il corpo in </a:t>
            </a:r>
            <a:r>
              <a:rPr b="1" lang="it-IT" sz="2400">
                <a:solidFill>
                  <a:schemeClr val="dk1"/>
                </a:solidFill>
                <a:latin typeface="Calibri"/>
                <a:ea typeface="Calibri"/>
                <a:cs typeface="Calibri"/>
                <a:sym typeface="Calibri"/>
              </a:rPr>
              <a:t>maniera semplificata</a:t>
            </a:r>
            <a:r>
              <a:rPr lang="it-IT" sz="2400">
                <a:solidFill>
                  <a:schemeClr val="dk1"/>
                </a:solidFill>
                <a:latin typeface="Calibri"/>
                <a:ea typeface="Calibri"/>
                <a:cs typeface="Calibri"/>
                <a:sym typeface="Calibri"/>
              </a:rPr>
              <a:t>, modellizzando i </a:t>
            </a:r>
            <a:r>
              <a:rPr b="1" lang="it-IT" sz="2400">
                <a:solidFill>
                  <a:schemeClr val="dk1"/>
                </a:solidFill>
                <a:latin typeface="Calibri"/>
                <a:ea typeface="Calibri"/>
                <a:cs typeface="Calibri"/>
                <a:sym typeface="Calibri"/>
              </a:rPr>
              <a:t>segmenti ossei come corpi rigidi</a:t>
            </a:r>
            <a:r>
              <a:rPr lang="it-IT" sz="2400">
                <a:solidFill>
                  <a:schemeClr val="dk1"/>
                </a:solidFill>
                <a:latin typeface="Calibri"/>
                <a:ea typeface="Calibri"/>
                <a:cs typeface="Calibri"/>
                <a:sym typeface="Calibri"/>
              </a:rPr>
              <a:t> (non prendendo dunque in considerazione la loro deformazione)</a:t>
            </a:r>
            <a:r>
              <a:rPr baseline="30000" lang="it-IT" sz="2400">
                <a:solidFill>
                  <a:schemeClr val="dk1"/>
                </a:solidFill>
                <a:latin typeface="Calibri"/>
                <a:ea typeface="Calibri"/>
                <a:cs typeface="Calibri"/>
                <a:sym typeface="Calibri"/>
              </a:rPr>
              <a:t>1</a:t>
            </a:r>
            <a:endParaRPr b="1"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highlight>
                  <a:srgbClr val="FFFFFF"/>
                </a:highlight>
                <a:latin typeface="Calibri"/>
                <a:ea typeface="Calibri"/>
                <a:cs typeface="Calibri"/>
                <a:sym typeface="Calibri"/>
              </a:rPr>
              <a:t>Gli studi di analisi del movimento non vengono effettuati solo in condizioni patologiche, ma anche in condizioni di assoluta assenza di patologia</a:t>
            </a:r>
            <a:endParaRPr/>
          </a:p>
        </p:txBody>
      </p:sp>
      <p:pic>
        <p:nvPicPr>
          <p:cNvPr descr="Analisi del movimento - Studio Mpa di Samuele Alessi" id="116" name="Google Shape;116;p3"/>
          <p:cNvPicPr preferRelativeResize="0"/>
          <p:nvPr/>
        </p:nvPicPr>
        <p:blipFill rotWithShape="1">
          <a:blip r:embed="rId3">
            <a:alphaModFix/>
          </a:blip>
          <a:srcRect b="0" l="0" r="0" t="0"/>
          <a:stretch/>
        </p:blipFill>
        <p:spPr>
          <a:xfrm>
            <a:off x="8641080" y="1245870"/>
            <a:ext cx="3415876" cy="1680210"/>
          </a:xfrm>
          <a:prstGeom prst="rect">
            <a:avLst/>
          </a:prstGeom>
          <a:noFill/>
          <a:ln>
            <a:noFill/>
          </a:ln>
        </p:spPr>
      </p:pic>
      <p:sp>
        <p:nvSpPr>
          <p:cNvPr id="117" name="Google Shape;117;p3"/>
          <p:cNvSpPr/>
          <p:nvPr/>
        </p:nvSpPr>
        <p:spPr>
          <a:xfrm>
            <a:off x="4276609" y="1332004"/>
            <a:ext cx="4277653" cy="1114015"/>
          </a:xfrm>
          <a:prstGeom prst="leftArrowCallout">
            <a:avLst>
              <a:gd fmla="val 25000" name="adj1"/>
              <a:gd fmla="val 25000" name="adj2"/>
              <a:gd fmla="val 25000" name="adj3"/>
              <a:gd fmla="val 64977" name="adj4"/>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2400">
                <a:solidFill>
                  <a:srgbClr val="FFC000"/>
                </a:solidFill>
                <a:latin typeface="Calibri"/>
                <a:ea typeface="Calibri"/>
                <a:cs typeface="Calibri"/>
                <a:sym typeface="Calibri"/>
              </a:rPr>
              <a:t>CINETICA: </a:t>
            </a:r>
            <a:r>
              <a:rPr b="1" lang="it-IT" sz="2400">
                <a:solidFill>
                  <a:schemeClr val="lt1"/>
                </a:solidFill>
                <a:latin typeface="Calibri"/>
                <a:ea typeface="Calibri"/>
                <a:cs typeface="Calibri"/>
                <a:sym typeface="Calibri"/>
              </a:rPr>
              <a:t>PEDANE DINAMOMETRICHE</a:t>
            </a:r>
            <a:endParaRPr b="1"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44667" y="-21294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Capacità di equilibrio</a:t>
            </a:r>
            <a:endParaRPr/>
          </a:p>
        </p:txBody>
      </p:sp>
      <p:sp>
        <p:nvSpPr>
          <p:cNvPr id="124" name="Google Shape;124;p4"/>
          <p:cNvSpPr txBox="1"/>
          <p:nvPr>
            <p:ph idx="1" type="body"/>
          </p:nvPr>
        </p:nvSpPr>
        <p:spPr>
          <a:xfrm>
            <a:off x="105104" y="760933"/>
            <a:ext cx="11960772" cy="45349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In ogni situazione statica o dinamica, ciascuno di noi deve rapportarsi con un fattore che interviene e condiziona le posture ed i movimenti: la </a:t>
            </a:r>
            <a:r>
              <a:rPr b="1" lang="it-IT"/>
              <a:t>forza di gravità </a:t>
            </a:r>
            <a:r>
              <a:rPr lang="it-IT"/>
              <a:t>🡪 ogni nostra posizione ed ogni nostro gesto comporta l'intervento coordinato di gruppi muscolari che ci permettono di contrastare la forza di gravità</a:t>
            </a:r>
            <a:endParaRPr/>
          </a:p>
          <a:p>
            <a:pPr indent="0" lvl="0" marL="0" rtl="0" algn="l">
              <a:lnSpc>
                <a:spcPct val="90000"/>
              </a:lnSpc>
              <a:spcBef>
                <a:spcPts val="1000"/>
              </a:spcBef>
              <a:spcAft>
                <a:spcPts val="0"/>
              </a:spcAft>
              <a:buClr>
                <a:schemeClr val="dk1"/>
              </a:buClr>
              <a:buSzPts val="2800"/>
              <a:buNone/>
            </a:pPr>
            <a:r>
              <a:rPr b="1" lang="it-IT"/>
              <a:t>Capacità di equilibrio: </a:t>
            </a:r>
            <a:r>
              <a:rPr lang="it-IT"/>
              <a:t>abilità</a:t>
            </a:r>
            <a:r>
              <a:rPr b="1" lang="it-IT"/>
              <a:t> </a:t>
            </a:r>
            <a:r>
              <a:rPr lang="it-IT"/>
              <a:t>ci consente, attraverso aggiustamenti riflessi, </a:t>
            </a:r>
            <a:r>
              <a:rPr b="1" lang="it-IT"/>
              <a:t>automatizzati</a:t>
            </a:r>
            <a:r>
              <a:rPr lang="it-IT"/>
              <a:t> o </a:t>
            </a:r>
            <a:r>
              <a:rPr b="1" lang="it-IT"/>
              <a:t>volontari</a:t>
            </a:r>
            <a:r>
              <a:rPr lang="it-IT"/>
              <a:t> di mantenere una posizione statica o di eseguire un movimento, (a volte) anticipando o reagendo prontamente ai possibili fattori di squilibrio.</a:t>
            </a:r>
            <a:endParaRPr/>
          </a:p>
        </p:txBody>
      </p:sp>
      <p:pic>
        <p:nvPicPr>
          <p:cNvPr id="125" name="Google Shape;125;p4"/>
          <p:cNvPicPr preferRelativeResize="0"/>
          <p:nvPr/>
        </p:nvPicPr>
        <p:blipFill rotWithShape="1">
          <a:blip r:embed="rId3">
            <a:alphaModFix/>
          </a:blip>
          <a:srcRect b="0" l="0" r="0" t="0"/>
          <a:stretch/>
        </p:blipFill>
        <p:spPr>
          <a:xfrm>
            <a:off x="7209220" y="4028299"/>
            <a:ext cx="4703626" cy="2421764"/>
          </a:xfrm>
          <a:prstGeom prst="rect">
            <a:avLst/>
          </a:prstGeom>
          <a:noFill/>
          <a:ln>
            <a:noFill/>
          </a:ln>
        </p:spPr>
      </p:pic>
      <p:sp>
        <p:nvSpPr>
          <p:cNvPr id="126" name="Google Shape;126;p4"/>
          <p:cNvSpPr txBox="1"/>
          <p:nvPr/>
        </p:nvSpPr>
        <p:spPr>
          <a:xfrm>
            <a:off x="105104" y="4028299"/>
            <a:ext cx="7062076" cy="230832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0" i="0" lang="it-IT" sz="2800" u="none" cap="none" strike="noStrike">
                <a:solidFill>
                  <a:srgbClr val="000000"/>
                </a:solidFill>
                <a:latin typeface="Calibri"/>
                <a:ea typeface="Calibri"/>
                <a:cs typeface="Calibri"/>
                <a:sym typeface="Calibri"/>
              </a:rPr>
              <a:t>La condizione fisica fondamentale affinché un corpo possa rimanere in equilibrio (statico e dinamico) è che la proiezione a terra del suo </a:t>
            </a:r>
            <a:r>
              <a:rPr b="1" i="0" lang="it-IT" sz="2800" u="none" cap="none" strike="noStrike">
                <a:solidFill>
                  <a:srgbClr val="000000"/>
                </a:solidFill>
                <a:latin typeface="Calibri"/>
                <a:ea typeface="Calibri"/>
                <a:cs typeface="Calibri"/>
                <a:sym typeface="Calibri"/>
              </a:rPr>
              <a:t>baricentro (centro di gravità)</a:t>
            </a:r>
            <a:r>
              <a:rPr b="1" baseline="30000" i="0" lang="it-IT" sz="2800" u="none" cap="none" strike="noStrike">
                <a:solidFill>
                  <a:srgbClr val="000000"/>
                </a:solidFill>
                <a:latin typeface="Calibri"/>
                <a:ea typeface="Calibri"/>
                <a:cs typeface="Calibri"/>
                <a:sym typeface="Calibri"/>
              </a:rPr>
              <a:t>1</a:t>
            </a:r>
            <a:r>
              <a:rPr b="0" i="0" lang="it-IT" sz="2800" u="none" cap="none" strike="noStrike">
                <a:solidFill>
                  <a:srgbClr val="000000"/>
                </a:solidFill>
                <a:latin typeface="Calibri"/>
                <a:ea typeface="Calibri"/>
                <a:cs typeface="Calibri"/>
                <a:sym typeface="Calibri"/>
              </a:rPr>
              <a:t> cada all' interno del poligono di appoggio</a:t>
            </a:r>
            <a:r>
              <a:rPr b="0" baseline="30000" i="0" lang="it-IT" sz="2800" u="none" cap="none" strike="noStrike">
                <a:solidFill>
                  <a:srgbClr val="000000"/>
                </a:solidFill>
                <a:latin typeface="Calibri"/>
                <a:ea typeface="Calibri"/>
                <a:cs typeface="Calibri"/>
                <a:sym typeface="Calibri"/>
              </a:rPr>
              <a:t>2</a:t>
            </a:r>
            <a:r>
              <a:rPr b="0" i="0" lang="it-IT" sz="2800"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5"/>
          <p:cNvPicPr preferRelativeResize="0"/>
          <p:nvPr/>
        </p:nvPicPr>
        <p:blipFill rotWithShape="1">
          <a:blip r:embed="rId3">
            <a:alphaModFix/>
          </a:blip>
          <a:srcRect b="0" l="0" r="0" t="0"/>
          <a:stretch/>
        </p:blipFill>
        <p:spPr>
          <a:xfrm>
            <a:off x="9831495" y="998321"/>
            <a:ext cx="2381582" cy="2578099"/>
          </a:xfrm>
          <a:prstGeom prst="rect">
            <a:avLst/>
          </a:prstGeom>
          <a:noFill/>
          <a:ln>
            <a:noFill/>
          </a:ln>
        </p:spPr>
      </p:pic>
      <p:sp>
        <p:nvSpPr>
          <p:cNvPr id="133" name="Google Shape;133;p5"/>
          <p:cNvSpPr txBox="1"/>
          <p:nvPr>
            <p:ph type="title"/>
          </p:nvPr>
        </p:nvSpPr>
        <p:spPr>
          <a:xfrm>
            <a:off x="-44667" y="-327242"/>
            <a:ext cx="1225774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Modello del pendolo inverso nella deambulazione</a:t>
            </a:r>
            <a:r>
              <a:rPr b="1" baseline="30000" lang="it-IT">
                <a:solidFill>
                  <a:srgbClr val="C00000"/>
                </a:solidFill>
                <a:latin typeface="Calibri"/>
                <a:ea typeface="Calibri"/>
                <a:cs typeface="Calibri"/>
                <a:sym typeface="Calibri"/>
              </a:rPr>
              <a:t>1</a:t>
            </a:r>
            <a:endParaRPr b="1">
              <a:solidFill>
                <a:srgbClr val="C00000"/>
              </a:solidFill>
              <a:latin typeface="Calibri"/>
              <a:ea typeface="Calibri"/>
              <a:cs typeface="Calibri"/>
              <a:sym typeface="Calibri"/>
            </a:endParaRPr>
          </a:p>
        </p:txBody>
      </p:sp>
      <p:sp>
        <p:nvSpPr>
          <p:cNvPr id="134" name="Google Shape;134;p5"/>
          <p:cNvSpPr txBox="1"/>
          <p:nvPr>
            <p:ph idx="1" type="body"/>
          </p:nvPr>
        </p:nvSpPr>
        <p:spPr>
          <a:xfrm>
            <a:off x="0" y="762001"/>
            <a:ext cx="10083800" cy="3952749"/>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it-IT"/>
              <a:t>I movimenti periodici degli arti inferiori determinano la progressiva traslocazione del baricentro corporeo. La traiettoria del baricentro corporeo durante un ciclo del passo descrive un moto paragonabile a quello di un </a:t>
            </a:r>
            <a:r>
              <a:rPr b="1" lang="it-IT"/>
              <a:t>pendolo invertito</a:t>
            </a:r>
            <a:r>
              <a:rPr lang="it-IT"/>
              <a:t> con una fase ascendente, in cui il baricentro raggiunge l’apice della traiettoria decelerando, e una fase discendente, in cui il moto del baricentro è accelerato in basso e in avanti. Durante la prima fase, la </a:t>
            </a:r>
            <a:r>
              <a:rPr b="1" lang="it-IT"/>
              <a:t>spinta esercitata dagli arti inferiori conferisce al baricentro corporeo l’energia cinetica necessaria per lo spostamento in avanti e in alto</a:t>
            </a:r>
            <a:r>
              <a:rPr lang="it-IT"/>
              <a:t>, mentre durante la fase discendente il </a:t>
            </a:r>
            <a:r>
              <a:rPr b="1" lang="it-IT"/>
              <a:t>baricentro viene lasciato cadere in virtù del gradiente di energia potenziale accumulato nella porzione ascendente della traiettoria</a:t>
            </a:r>
            <a:r>
              <a:rPr lang="it-IT"/>
              <a:t>. </a:t>
            </a:r>
            <a:endParaRPr/>
          </a:p>
        </p:txBody>
      </p:sp>
      <p:sp>
        <p:nvSpPr>
          <p:cNvPr id="135" name="Google Shape;135;p5"/>
          <p:cNvSpPr txBox="1"/>
          <p:nvPr/>
        </p:nvSpPr>
        <p:spPr>
          <a:xfrm>
            <a:off x="0" y="4426509"/>
            <a:ext cx="11960772" cy="2289858"/>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600"/>
              <a:buFont typeface="Arial"/>
              <a:buNone/>
            </a:pPr>
            <a:r>
              <a:rPr b="0" i="0" lang="it-IT" sz="2600" u="none" cap="none" strike="noStrike">
                <a:solidFill>
                  <a:srgbClr val="000000"/>
                </a:solidFill>
                <a:latin typeface="Calibri"/>
                <a:ea typeface="Calibri"/>
                <a:cs typeface="Calibri"/>
                <a:sym typeface="Calibri"/>
              </a:rPr>
              <a:t>In sintesi, un periodo del moto pendolare del baricentro corporeo è determinato da uno scambio tra energia cinetica ed energia potenziale gravitazionale</a:t>
            </a:r>
            <a:r>
              <a:rPr b="0" baseline="30000" i="0" lang="it-IT" sz="2600" u="none" cap="none" strike="noStrike">
                <a:solidFill>
                  <a:srgbClr val="000000"/>
                </a:solidFill>
                <a:latin typeface="Calibri"/>
                <a:ea typeface="Calibri"/>
                <a:cs typeface="Calibri"/>
                <a:sym typeface="Calibri"/>
              </a:rPr>
              <a:t>2</a:t>
            </a:r>
            <a:r>
              <a:rPr b="0" i="0" lang="it-IT" sz="2600" u="none" cap="none" strike="noStrike">
                <a:solidFill>
                  <a:srgbClr val="000000"/>
                </a:solidFill>
                <a:latin typeface="Calibri"/>
                <a:ea typeface="Calibri"/>
                <a:cs typeface="Calibri"/>
                <a:sym typeface="Calibri"/>
              </a:rPr>
              <a:t>. </a:t>
            </a:r>
            <a:r>
              <a:rPr b="1" i="0" lang="it-IT" sz="2600" u="none" cap="none" strike="noStrike">
                <a:solidFill>
                  <a:srgbClr val="000000"/>
                </a:solidFill>
                <a:latin typeface="Calibri"/>
                <a:ea typeface="Calibri"/>
                <a:cs typeface="Calibri"/>
                <a:sym typeface="Calibri"/>
              </a:rPr>
              <a:t>Rispetto a un pendolo ideale, però, il recupero dell’energia meccanica non è completo</a:t>
            </a:r>
            <a:r>
              <a:rPr b="0" i="0" lang="it-IT" sz="2600" u="none" cap="none" strike="noStrike">
                <a:solidFill>
                  <a:srgbClr val="000000"/>
                </a:solidFill>
                <a:latin typeface="Calibri"/>
                <a:ea typeface="Calibri"/>
                <a:cs typeface="Calibri"/>
                <a:sym typeface="Calibri"/>
              </a:rPr>
              <a:t>, per cui parte del lavoro muscolare viene dissipato come calore. L’efficienza meccanica dei movimenti di locomozione si accompagna alla massima conservazione di energia nello scambio di energia cinetica ed energia potenziale.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Ground Reaction Force &amp; Stress Injuries | PPT" id="141" name="Google Shape;141;p6"/>
          <p:cNvPicPr preferRelativeResize="0"/>
          <p:nvPr/>
        </p:nvPicPr>
        <p:blipFill rotWithShape="1">
          <a:blip r:embed="rId3">
            <a:alphaModFix/>
          </a:blip>
          <a:srcRect b="0" l="0" r="0" t="0"/>
          <a:stretch/>
        </p:blipFill>
        <p:spPr>
          <a:xfrm>
            <a:off x="8861321" y="5043308"/>
            <a:ext cx="3308558" cy="1814692"/>
          </a:xfrm>
          <a:prstGeom prst="rect">
            <a:avLst/>
          </a:prstGeom>
          <a:noFill/>
          <a:ln>
            <a:noFill/>
          </a:ln>
        </p:spPr>
      </p:pic>
      <p:sp>
        <p:nvSpPr>
          <p:cNvPr id="142" name="Google Shape;142;p6"/>
          <p:cNvSpPr txBox="1"/>
          <p:nvPr>
            <p:ph type="title"/>
          </p:nvPr>
        </p:nvSpPr>
        <p:spPr>
          <a:xfrm>
            <a:off x="0" y="-26289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ANALISI CINETICA</a:t>
            </a:r>
            <a:endParaRPr/>
          </a:p>
        </p:txBody>
      </p:sp>
      <p:sp>
        <p:nvSpPr>
          <p:cNvPr id="143" name="Google Shape;143;p6"/>
          <p:cNvSpPr txBox="1"/>
          <p:nvPr>
            <p:ph idx="1" type="body"/>
          </p:nvPr>
        </p:nvSpPr>
        <p:spPr>
          <a:xfrm>
            <a:off x="22121" y="673100"/>
            <a:ext cx="11807190" cy="512540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La cinetica si occupa di investigare l’insieme delle forze che si genera in risposta ad un movimento, nelle sue componenti interne (muscolo-legamentose) ed esterne (gravitazionali, ground reaction force). Quest’ ultima viene definita durante la stance phase</a:t>
            </a:r>
            <a:endParaRPr/>
          </a:p>
        </p:txBody>
      </p:sp>
      <p:pic>
        <p:nvPicPr>
          <p:cNvPr id="144" name="Google Shape;144;p6"/>
          <p:cNvPicPr preferRelativeResize="0"/>
          <p:nvPr/>
        </p:nvPicPr>
        <p:blipFill rotWithShape="1">
          <a:blip r:embed="rId4">
            <a:alphaModFix/>
          </a:blip>
          <a:srcRect b="0" l="0" r="0" t="0"/>
          <a:stretch/>
        </p:blipFill>
        <p:spPr>
          <a:xfrm>
            <a:off x="417934" y="2824898"/>
            <a:ext cx="3799736" cy="3858921"/>
          </a:xfrm>
          <a:prstGeom prst="rect">
            <a:avLst/>
          </a:prstGeom>
          <a:noFill/>
          <a:ln>
            <a:noFill/>
          </a:ln>
        </p:spPr>
      </p:pic>
      <p:sp>
        <p:nvSpPr>
          <p:cNvPr id="145" name="Google Shape;145;p6"/>
          <p:cNvSpPr txBox="1"/>
          <p:nvPr/>
        </p:nvSpPr>
        <p:spPr>
          <a:xfrm>
            <a:off x="4217670" y="1964353"/>
            <a:ext cx="777240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600">
                <a:solidFill>
                  <a:schemeClr val="dk1"/>
                </a:solidFill>
                <a:latin typeface="Calibri"/>
                <a:ea typeface="Calibri"/>
                <a:cs typeface="Calibri"/>
                <a:sym typeface="Calibri"/>
              </a:rPr>
              <a:t>Durante la deambulazione, fintanto il soggetto è in </a:t>
            </a:r>
            <a:r>
              <a:rPr b="1" lang="it-IT" sz="2600">
                <a:solidFill>
                  <a:schemeClr val="dk1"/>
                </a:solidFill>
                <a:latin typeface="Calibri"/>
                <a:ea typeface="Calibri"/>
                <a:cs typeface="Calibri"/>
                <a:sym typeface="Calibri"/>
              </a:rPr>
              <a:t>contatto con il terreno</a:t>
            </a:r>
            <a:r>
              <a:rPr b="1" baseline="30000" lang="it-IT" sz="2600">
                <a:solidFill>
                  <a:schemeClr val="dk1"/>
                </a:solidFill>
                <a:latin typeface="Calibri"/>
                <a:ea typeface="Calibri"/>
                <a:cs typeface="Calibri"/>
                <a:sym typeface="Calibri"/>
              </a:rPr>
              <a:t>1</a:t>
            </a:r>
            <a:r>
              <a:rPr b="1" lang="it-IT" sz="2600">
                <a:solidFill>
                  <a:schemeClr val="dk1"/>
                </a:solidFill>
                <a:latin typeface="Calibri"/>
                <a:ea typeface="Calibri"/>
                <a:cs typeface="Calibri"/>
                <a:sym typeface="Calibri"/>
              </a:rPr>
              <a:t> </a:t>
            </a:r>
            <a:r>
              <a:rPr lang="it-IT" sz="2600">
                <a:solidFill>
                  <a:schemeClr val="dk1"/>
                </a:solidFill>
                <a:latin typeface="Calibri"/>
                <a:ea typeface="Calibri"/>
                <a:cs typeface="Calibri"/>
                <a:sym typeface="Calibri"/>
              </a:rPr>
              <a:t>esercita una forza sul terreno stesso. Quest’ ultimo, eserciterà una forza opposta della medesima intensità (FORZA DI REAZIONE – ground reaction force). In base alle varie fasi del rotolamento del piede questa forza cambia in intensità e direzione. La GRF può essere rappresentata come un vettore tridimensionale diretto nello spazio che presenta tre componenti:</a:t>
            </a:r>
            <a:endParaRPr/>
          </a:p>
          <a:p>
            <a:pPr indent="-285750" lvl="0" marL="285750" marR="0" rtl="0" algn="l">
              <a:spcBef>
                <a:spcPts val="0"/>
              </a:spcBef>
              <a:spcAft>
                <a:spcPts val="0"/>
              </a:spcAft>
              <a:buClr>
                <a:schemeClr val="dk1"/>
              </a:buClr>
              <a:buSzPts val="2600"/>
              <a:buFont typeface="Arial"/>
              <a:buChar char="•"/>
            </a:pPr>
            <a:r>
              <a:rPr b="1" lang="it-IT" sz="2600">
                <a:solidFill>
                  <a:schemeClr val="dk1"/>
                </a:solidFill>
                <a:latin typeface="Calibri"/>
                <a:ea typeface="Calibri"/>
                <a:cs typeface="Calibri"/>
                <a:sym typeface="Calibri"/>
              </a:rPr>
              <a:t>Componente anteroposteriore</a:t>
            </a:r>
            <a:endParaRPr/>
          </a:p>
          <a:p>
            <a:pPr indent="-285750" lvl="0" marL="285750" marR="0" rtl="0" algn="l">
              <a:spcBef>
                <a:spcPts val="0"/>
              </a:spcBef>
              <a:spcAft>
                <a:spcPts val="0"/>
              </a:spcAft>
              <a:buClr>
                <a:schemeClr val="dk1"/>
              </a:buClr>
              <a:buSzPts val="2600"/>
              <a:buFont typeface="Arial"/>
              <a:buChar char="•"/>
            </a:pPr>
            <a:r>
              <a:rPr b="1" lang="it-IT" sz="2600">
                <a:solidFill>
                  <a:schemeClr val="dk1"/>
                </a:solidFill>
                <a:latin typeface="Calibri"/>
                <a:ea typeface="Calibri"/>
                <a:cs typeface="Calibri"/>
                <a:sym typeface="Calibri"/>
              </a:rPr>
              <a:t>Componente mediolaterale</a:t>
            </a:r>
            <a:endParaRPr b="1" sz="2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600"/>
              <a:buFont typeface="Arial"/>
              <a:buChar char="•"/>
            </a:pPr>
            <a:r>
              <a:rPr b="1" lang="it-IT" sz="2600">
                <a:solidFill>
                  <a:schemeClr val="dk1"/>
                </a:solidFill>
                <a:latin typeface="Calibri"/>
                <a:ea typeface="Calibri"/>
                <a:cs typeface="Calibri"/>
                <a:sym typeface="Calibri"/>
              </a:rPr>
              <a:t>Componente verticale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ph type="title"/>
          </p:nvPr>
        </p:nvSpPr>
        <p:spPr>
          <a:xfrm>
            <a:off x="0" y="18255"/>
            <a:ext cx="10515600" cy="9418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COMPONENTI DELLA GRF</a:t>
            </a:r>
            <a:endParaRPr/>
          </a:p>
        </p:txBody>
      </p:sp>
      <p:sp>
        <p:nvSpPr>
          <p:cNvPr id="152" name="Google Shape;152;p7"/>
          <p:cNvSpPr txBox="1"/>
          <p:nvPr>
            <p:ph idx="1" type="body"/>
          </p:nvPr>
        </p:nvSpPr>
        <p:spPr>
          <a:xfrm>
            <a:off x="3427796" y="774858"/>
            <a:ext cx="8672652" cy="740902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None/>
            </a:pPr>
            <a:r>
              <a:rPr b="1" lang="it-IT">
                <a:solidFill>
                  <a:srgbClr val="C00000"/>
                </a:solidFill>
              </a:rPr>
              <a:t>Componente anteroposteriore: </a:t>
            </a:r>
            <a:r>
              <a:rPr lang="it-IT" sz="2400"/>
              <a:t>La componente AP è caratterizzata da due picchi (il primo negativo, il secondo positivo); la forza è direttamente collegata all’ accelerazione a cui il centro di massa corporeo è sottoposto sul piano di progressione del cammino</a:t>
            </a:r>
            <a:r>
              <a:rPr baseline="30000" lang="it-IT" sz="2400"/>
              <a:t>1</a:t>
            </a:r>
            <a:endParaRPr/>
          </a:p>
          <a:p>
            <a:pPr indent="0" lvl="0" marL="0" rtl="0" algn="l">
              <a:lnSpc>
                <a:spcPct val="90000"/>
              </a:lnSpc>
              <a:spcBef>
                <a:spcPts val="1000"/>
              </a:spcBef>
              <a:spcAft>
                <a:spcPts val="0"/>
              </a:spcAft>
              <a:buClr>
                <a:srgbClr val="C00000"/>
              </a:buClr>
              <a:buSzPts val="2800"/>
              <a:buNone/>
            </a:pPr>
            <a:r>
              <a:rPr b="1" lang="it-IT">
                <a:solidFill>
                  <a:srgbClr val="C00000"/>
                </a:solidFill>
              </a:rPr>
              <a:t>Componente mediolaterale: </a:t>
            </a:r>
            <a:r>
              <a:rPr lang="it-IT" sz="2400"/>
              <a:t>La componente ML è generalmente molto piccola. Durante la fase di singolo supporto, la GFR genera una generazione del centro di massa corporeo verso il lato opposto. Ne consegue che durante la fase di appoggio, la GFR sarà sempre orientata medialmente </a:t>
            </a:r>
            <a:endParaRPr/>
          </a:p>
          <a:p>
            <a:pPr indent="0" lvl="0" marL="0" marR="0" rtl="0" algn="l">
              <a:lnSpc>
                <a:spcPct val="90000"/>
              </a:lnSpc>
              <a:spcBef>
                <a:spcPts val="1000"/>
              </a:spcBef>
              <a:spcAft>
                <a:spcPts val="0"/>
              </a:spcAft>
              <a:buClr>
                <a:srgbClr val="C00000"/>
              </a:buClr>
              <a:buSzPts val="2800"/>
              <a:buFont typeface="Arial"/>
              <a:buNone/>
            </a:pPr>
            <a:r>
              <a:rPr b="1" i="0" lang="it-IT" sz="2800" u="none" cap="none" strike="noStrike">
                <a:solidFill>
                  <a:srgbClr val="C00000"/>
                </a:solidFill>
                <a:latin typeface="Calibri"/>
                <a:ea typeface="Calibri"/>
                <a:cs typeface="Calibri"/>
                <a:sym typeface="Calibri"/>
              </a:rPr>
              <a:t>Componente verticale: </a:t>
            </a:r>
            <a:r>
              <a:rPr lang="it-IT" sz="2400">
                <a:latin typeface="Calibri"/>
                <a:ea typeface="Calibri"/>
                <a:cs typeface="Calibri"/>
                <a:sym typeface="Calibri"/>
              </a:rPr>
              <a:t>La componente verticale presenta un doppio picco. Quando la forza supera la linea del peso corporeo, il centro di massa sta accelerando verso l’ alto (risposta al carico e fase terminale della propulsione) mentre quando è al disotto della linea del peso corporeo, il centro di massa sta decelerando (fase di singolo supporto)</a:t>
            </a:r>
            <a:endParaRPr i="0" sz="2400" u="none" cap="none" strike="noStrike">
              <a:latin typeface="Calibri"/>
              <a:ea typeface="Calibri"/>
              <a:cs typeface="Calibri"/>
              <a:sym typeface="Calibri"/>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pic>
        <p:nvPicPr>
          <p:cNvPr id="153" name="Google Shape;153;p7"/>
          <p:cNvPicPr preferRelativeResize="0"/>
          <p:nvPr/>
        </p:nvPicPr>
        <p:blipFill rotWithShape="1">
          <a:blip r:embed="rId3">
            <a:alphaModFix/>
          </a:blip>
          <a:srcRect b="0" l="0" r="0" t="0"/>
          <a:stretch/>
        </p:blipFill>
        <p:spPr>
          <a:xfrm>
            <a:off x="91552" y="777002"/>
            <a:ext cx="3252536" cy="1841182"/>
          </a:xfrm>
          <a:prstGeom prst="rect">
            <a:avLst/>
          </a:prstGeom>
          <a:noFill/>
          <a:ln>
            <a:noFill/>
          </a:ln>
        </p:spPr>
      </p:pic>
      <p:pic>
        <p:nvPicPr>
          <p:cNvPr id="154" name="Google Shape;154;p7"/>
          <p:cNvPicPr preferRelativeResize="0"/>
          <p:nvPr/>
        </p:nvPicPr>
        <p:blipFill rotWithShape="1">
          <a:blip r:embed="rId4">
            <a:alphaModFix/>
          </a:blip>
          <a:srcRect b="0" l="0" r="0" t="0"/>
          <a:stretch/>
        </p:blipFill>
        <p:spPr>
          <a:xfrm>
            <a:off x="7844" y="2687002"/>
            <a:ext cx="3336244" cy="2022158"/>
          </a:xfrm>
          <a:prstGeom prst="rect">
            <a:avLst/>
          </a:prstGeom>
          <a:noFill/>
          <a:ln>
            <a:noFill/>
          </a:ln>
        </p:spPr>
      </p:pic>
      <p:pic>
        <p:nvPicPr>
          <p:cNvPr id="155" name="Google Shape;155;p7"/>
          <p:cNvPicPr preferRelativeResize="0"/>
          <p:nvPr/>
        </p:nvPicPr>
        <p:blipFill rotWithShape="1">
          <a:blip r:embed="rId5">
            <a:alphaModFix/>
          </a:blip>
          <a:srcRect b="0" l="0" r="0" t="0"/>
          <a:stretch/>
        </p:blipFill>
        <p:spPr>
          <a:xfrm>
            <a:off x="91552" y="4778426"/>
            <a:ext cx="3252536" cy="20613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8"/>
          <p:cNvSpPr txBox="1"/>
          <p:nvPr>
            <p:ph type="title"/>
          </p:nvPr>
        </p:nvSpPr>
        <p:spPr>
          <a:xfrm>
            <a:off x="0" y="-134145"/>
            <a:ext cx="10515600" cy="9418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CENTRO DI PRESSIONE - COP</a:t>
            </a:r>
            <a:endParaRPr/>
          </a:p>
        </p:txBody>
      </p:sp>
      <p:sp>
        <p:nvSpPr>
          <p:cNvPr id="162" name="Google Shape;162;p8"/>
          <p:cNvSpPr txBox="1"/>
          <p:nvPr>
            <p:ph idx="1" type="body"/>
          </p:nvPr>
        </p:nvSpPr>
        <p:spPr>
          <a:xfrm>
            <a:off x="-1" y="1913445"/>
            <a:ext cx="9078897"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it-IT"/>
              <a:t>Durante la stance phase:</a:t>
            </a:r>
            <a:r>
              <a:rPr lang="it-IT"/>
              <a:t> COP is the location of the GRF, and during normal gait, the COP progresses from the heel to toe during the stance phase. Initially the COP is in a medial position at the heel and rapidly moves to the lateral side of the mid-foot. It remains there during the mid-support period and then rapidly transfers to the medial side of the fore foot</a:t>
            </a:r>
            <a:r>
              <a:rPr baseline="30000" lang="it-IT"/>
              <a:t>1</a:t>
            </a:r>
            <a:r>
              <a:rPr lang="it-IT"/>
              <a:t> </a:t>
            </a:r>
            <a:endParaRPr/>
          </a:p>
        </p:txBody>
      </p:sp>
      <p:sp>
        <p:nvSpPr>
          <p:cNvPr id="163" name="Google Shape;163;p8"/>
          <p:cNvSpPr txBox="1"/>
          <p:nvPr/>
        </p:nvSpPr>
        <p:spPr>
          <a:xfrm>
            <a:off x="3035557" y="4491181"/>
            <a:ext cx="9156443"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800">
                <a:solidFill>
                  <a:schemeClr val="dk1"/>
                </a:solidFill>
                <a:latin typeface="Calibri"/>
                <a:ea typeface="Calibri"/>
                <a:cs typeface="Calibri"/>
                <a:sym typeface="Calibri"/>
              </a:rPr>
              <a:t>Se entrambi i piedi sono appoggiati al suolo la posizione del CoP sarà in un punto non meglio precisato compreso però fra i due piedi, spostato verso destra o sinistra in relazione alla distribuzione dei pesi</a:t>
            </a:r>
            <a:endParaRPr/>
          </a:p>
        </p:txBody>
      </p:sp>
      <p:pic>
        <p:nvPicPr>
          <p:cNvPr id="164" name="Google Shape;164;p8"/>
          <p:cNvPicPr preferRelativeResize="0"/>
          <p:nvPr/>
        </p:nvPicPr>
        <p:blipFill rotWithShape="1">
          <a:blip r:embed="rId3">
            <a:alphaModFix/>
          </a:blip>
          <a:srcRect b="0" l="0" r="0" t="0"/>
          <a:stretch/>
        </p:blipFill>
        <p:spPr>
          <a:xfrm>
            <a:off x="331253" y="4438007"/>
            <a:ext cx="2373050" cy="2133616"/>
          </a:xfrm>
          <a:prstGeom prst="rect">
            <a:avLst/>
          </a:prstGeom>
          <a:noFill/>
          <a:ln>
            <a:noFill/>
          </a:ln>
        </p:spPr>
      </p:pic>
      <p:pic>
        <p:nvPicPr>
          <p:cNvPr descr="STUDY OF CENTER OF PRESSURE (COP) IN GAIT ANALYSIS OF ELDERLY WOMEN IN  ROMANIA INTRODUCTION According to the National Institute" id="165" name="Google Shape;165;p8"/>
          <p:cNvPicPr preferRelativeResize="0"/>
          <p:nvPr/>
        </p:nvPicPr>
        <p:blipFill rotWithShape="1">
          <a:blip r:embed="rId4">
            <a:alphaModFix/>
          </a:blip>
          <a:srcRect b="0" l="0" r="0" t="0"/>
          <a:stretch/>
        </p:blipFill>
        <p:spPr>
          <a:xfrm>
            <a:off x="8928100" y="1558367"/>
            <a:ext cx="3032647" cy="2753162"/>
          </a:xfrm>
          <a:prstGeom prst="rect">
            <a:avLst/>
          </a:prstGeom>
          <a:noFill/>
          <a:ln>
            <a:noFill/>
          </a:ln>
        </p:spPr>
      </p:pic>
      <p:sp>
        <p:nvSpPr>
          <p:cNvPr id="166" name="Google Shape;166;p8"/>
          <p:cNvSpPr txBox="1"/>
          <p:nvPr/>
        </p:nvSpPr>
        <p:spPr>
          <a:xfrm>
            <a:off x="-88900" y="550937"/>
            <a:ext cx="11772900" cy="16619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it-IT" sz="2800" u="none" cap="none" strike="noStrike">
                <a:solidFill>
                  <a:srgbClr val="000000"/>
                </a:solidFill>
                <a:latin typeface="Calibri"/>
                <a:ea typeface="Calibri"/>
                <a:cs typeface="Calibri"/>
                <a:sym typeface="Calibri"/>
              </a:rPr>
              <a:t> Il COP è il centroide delle pressioni applicate da ogni punto della superficie del piede in contatto con la base di appoggio. Si tratta del punto di applicazione della risultante delle forze scambiate tra piede e terreno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0" y="18255"/>
            <a:ext cx="10515600" cy="9418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MOMENTI e POTENZE ARTICOLARI</a:t>
            </a:r>
            <a:endParaRPr/>
          </a:p>
        </p:txBody>
      </p:sp>
      <p:sp>
        <p:nvSpPr>
          <p:cNvPr id="173" name="Google Shape;173;p9"/>
          <p:cNvSpPr txBox="1"/>
          <p:nvPr>
            <p:ph idx="1" type="body"/>
          </p:nvPr>
        </p:nvSpPr>
        <p:spPr>
          <a:xfrm>
            <a:off x="4638350" y="735724"/>
            <a:ext cx="5178312" cy="612227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it-IT" sz="2400"/>
              <a:t>Durante tutta la progressione del piede a terra la GRF genera un </a:t>
            </a:r>
            <a:r>
              <a:rPr b="1" lang="it-IT" sz="2400">
                <a:solidFill>
                  <a:srgbClr val="C00000"/>
                </a:solidFill>
              </a:rPr>
              <a:t>momento articolare</a:t>
            </a:r>
            <a:r>
              <a:rPr b="1" lang="it-IT" sz="2400"/>
              <a:t> </a:t>
            </a:r>
            <a:r>
              <a:rPr b="1" lang="it-IT" sz="2400">
                <a:solidFill>
                  <a:srgbClr val="C00000"/>
                </a:solidFill>
              </a:rPr>
              <a:t>esterno</a:t>
            </a:r>
            <a:r>
              <a:rPr b="1" lang="it-IT" sz="2400"/>
              <a:t> a livello di ogni articolazione</a:t>
            </a:r>
            <a:endParaRPr/>
          </a:p>
          <a:p>
            <a:pPr indent="0" lvl="0" marL="0" rtl="0" algn="l">
              <a:lnSpc>
                <a:spcPct val="90000"/>
              </a:lnSpc>
              <a:spcBef>
                <a:spcPts val="1000"/>
              </a:spcBef>
              <a:spcAft>
                <a:spcPts val="0"/>
              </a:spcAft>
              <a:buClr>
                <a:schemeClr val="dk1"/>
              </a:buClr>
              <a:buSzPts val="2400"/>
              <a:buNone/>
            </a:pPr>
            <a:r>
              <a:t/>
            </a:r>
            <a:endParaRPr sz="2400"/>
          </a:p>
        </p:txBody>
      </p:sp>
      <p:pic>
        <p:nvPicPr>
          <p:cNvPr id="174" name="Google Shape;174;p9"/>
          <p:cNvPicPr preferRelativeResize="0"/>
          <p:nvPr/>
        </p:nvPicPr>
        <p:blipFill rotWithShape="1">
          <a:blip r:embed="rId3">
            <a:alphaModFix/>
          </a:blip>
          <a:srcRect b="0" l="0" r="0" t="0"/>
          <a:stretch/>
        </p:blipFill>
        <p:spPr>
          <a:xfrm>
            <a:off x="251459" y="926410"/>
            <a:ext cx="4197139" cy="2982649"/>
          </a:xfrm>
          <a:prstGeom prst="rect">
            <a:avLst/>
          </a:prstGeom>
          <a:noFill/>
          <a:ln>
            <a:noFill/>
          </a:ln>
        </p:spPr>
      </p:pic>
      <p:pic>
        <p:nvPicPr>
          <p:cNvPr id="175" name="Google Shape;175;p9"/>
          <p:cNvPicPr preferRelativeResize="0"/>
          <p:nvPr/>
        </p:nvPicPr>
        <p:blipFill rotWithShape="1">
          <a:blip r:embed="rId4">
            <a:alphaModFix/>
          </a:blip>
          <a:srcRect b="0" l="0" r="0" t="0"/>
          <a:stretch/>
        </p:blipFill>
        <p:spPr>
          <a:xfrm>
            <a:off x="9705628" y="926410"/>
            <a:ext cx="2486372" cy="3258458"/>
          </a:xfrm>
          <a:prstGeom prst="rect">
            <a:avLst/>
          </a:prstGeom>
          <a:noFill/>
          <a:ln>
            <a:noFill/>
          </a:ln>
        </p:spPr>
      </p:pic>
      <p:pic>
        <p:nvPicPr>
          <p:cNvPr id="176" name="Google Shape;176;p9"/>
          <p:cNvPicPr preferRelativeResize="0"/>
          <p:nvPr/>
        </p:nvPicPr>
        <p:blipFill rotWithShape="1">
          <a:blip r:embed="rId5">
            <a:alphaModFix/>
          </a:blip>
          <a:srcRect b="0" l="0" r="0" t="0"/>
          <a:stretch/>
        </p:blipFill>
        <p:spPr>
          <a:xfrm>
            <a:off x="7045105" y="4184868"/>
            <a:ext cx="5086351" cy="2248660"/>
          </a:xfrm>
          <a:prstGeom prst="rect">
            <a:avLst/>
          </a:prstGeom>
          <a:noFill/>
          <a:ln>
            <a:noFill/>
          </a:ln>
        </p:spPr>
      </p:pic>
      <p:sp>
        <p:nvSpPr>
          <p:cNvPr id="177" name="Google Shape;177;p9"/>
          <p:cNvSpPr txBox="1"/>
          <p:nvPr/>
        </p:nvSpPr>
        <p:spPr>
          <a:xfrm>
            <a:off x="94324" y="3992598"/>
            <a:ext cx="704307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0070C0"/>
                </a:solidFill>
                <a:latin typeface="Calibri"/>
                <a:ea typeface="Calibri"/>
                <a:cs typeface="Calibri"/>
                <a:sym typeface="Calibri"/>
              </a:rPr>
              <a:t>POTENZA ARTICOLARE</a:t>
            </a:r>
            <a:r>
              <a:rPr b="1" baseline="30000" lang="it-IT" sz="2400">
                <a:solidFill>
                  <a:srgbClr val="0070C0"/>
                </a:solidFill>
                <a:latin typeface="Calibri"/>
                <a:ea typeface="Calibri"/>
                <a:cs typeface="Calibri"/>
                <a:sym typeface="Calibri"/>
              </a:rPr>
              <a:t>1</a:t>
            </a:r>
            <a:r>
              <a:rPr b="1" lang="it-IT" sz="2400">
                <a:solidFill>
                  <a:srgbClr val="0070C0"/>
                </a:solidFill>
                <a:latin typeface="Calibri"/>
                <a:ea typeface="Calibri"/>
                <a:cs typeface="Calibri"/>
                <a:sym typeface="Calibri"/>
              </a:rPr>
              <a:t>: (M*ω)</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Lavoro muscolare concentrico 🡪 le fibre muscolari si accorciano 🡪 la potenza articolare viene generata</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Lavoro muscolare eccentrico 🡪 le fibre muscolari si stirano 🡪 la potenza articolare viene assorbita</a:t>
            </a:r>
            <a:endParaRPr sz="2400">
              <a:solidFill>
                <a:schemeClr val="dk1"/>
              </a:solidFill>
              <a:latin typeface="Calibri"/>
              <a:ea typeface="Calibri"/>
              <a:cs typeface="Calibri"/>
              <a:sym typeface="Calibri"/>
            </a:endParaRPr>
          </a:p>
        </p:txBody>
      </p:sp>
      <p:pic>
        <p:nvPicPr>
          <p:cNvPr id="178" name="Google Shape;178;p9"/>
          <p:cNvPicPr preferRelativeResize="0"/>
          <p:nvPr/>
        </p:nvPicPr>
        <p:blipFill rotWithShape="1">
          <a:blip r:embed="rId6">
            <a:alphaModFix/>
          </a:blip>
          <a:srcRect b="0" l="0" r="0" t="0"/>
          <a:stretch/>
        </p:blipFill>
        <p:spPr>
          <a:xfrm>
            <a:off x="4898889" y="2204980"/>
            <a:ext cx="4415845" cy="1787618"/>
          </a:xfrm>
          <a:prstGeom prst="rect">
            <a:avLst/>
          </a:prstGeom>
          <a:noFill/>
          <a:ln>
            <a:noFill/>
          </a:ln>
        </p:spPr>
      </p:pic>
      <p:sp>
        <p:nvSpPr>
          <p:cNvPr id="179" name="Google Shape;179;p9"/>
          <p:cNvSpPr txBox="1"/>
          <p:nvPr/>
        </p:nvSpPr>
        <p:spPr>
          <a:xfrm>
            <a:off x="251459" y="5960115"/>
            <a:ext cx="620939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rgbClr val="C00000"/>
                </a:solidFill>
                <a:latin typeface="Calibri"/>
                <a:ea typeface="Calibri"/>
                <a:cs typeface="Calibri"/>
                <a:sym typeface="Calibri"/>
              </a:rPr>
              <a:t>Momenti articolari </a:t>
            </a:r>
            <a:r>
              <a:rPr b="1" lang="it-IT" sz="2000">
                <a:solidFill>
                  <a:schemeClr val="dk1"/>
                </a:solidFill>
                <a:latin typeface="Calibri"/>
                <a:ea typeface="Calibri"/>
                <a:cs typeface="Calibri"/>
                <a:sym typeface="Calibri"/>
              </a:rPr>
              <a:t>🡪 Quale muscolatura sta lavorando</a:t>
            </a:r>
            <a:endParaRPr/>
          </a:p>
          <a:p>
            <a:pPr indent="0" lvl="0" marL="0" marR="0" rtl="0" algn="l">
              <a:spcBef>
                <a:spcPts val="0"/>
              </a:spcBef>
              <a:spcAft>
                <a:spcPts val="0"/>
              </a:spcAft>
              <a:buNone/>
            </a:pPr>
            <a:r>
              <a:rPr b="1" lang="it-IT" sz="2000">
                <a:solidFill>
                  <a:schemeClr val="accent1"/>
                </a:solidFill>
                <a:latin typeface="Calibri"/>
                <a:ea typeface="Calibri"/>
                <a:cs typeface="Calibri"/>
                <a:sym typeface="Calibri"/>
              </a:rPr>
              <a:t>Potenza articolare </a:t>
            </a:r>
            <a:r>
              <a:rPr b="1" lang="it-IT" sz="2000">
                <a:solidFill>
                  <a:schemeClr val="dk1"/>
                </a:solidFill>
                <a:latin typeface="Calibri"/>
                <a:ea typeface="Calibri"/>
                <a:cs typeface="Calibri"/>
                <a:sym typeface="Calibri"/>
              </a:rPr>
              <a:t>🡪 Come la muscolatura sta lavorando</a:t>
            </a:r>
            <a:endParaRPr b="1"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2024-01-12T14:29:30Z</dcterms:created>
  <dc:creator>giulio verrienti</dc:creator>
</cp:coreProperties>
</file>